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17"/>
  </p:notesMasterIdLst>
  <p:sldIdLst>
    <p:sldId id="256" r:id="rId2"/>
    <p:sldId id="274" r:id="rId3"/>
    <p:sldId id="279" r:id="rId4"/>
    <p:sldId id="278" r:id="rId5"/>
    <p:sldId id="277" r:id="rId6"/>
    <p:sldId id="257" r:id="rId7"/>
    <p:sldId id="265" r:id="rId8"/>
    <p:sldId id="267" r:id="rId9"/>
    <p:sldId id="276" r:id="rId10"/>
    <p:sldId id="270" r:id="rId11"/>
    <p:sldId id="275" r:id="rId12"/>
    <p:sldId id="259" r:id="rId13"/>
    <p:sldId id="261" r:id="rId14"/>
    <p:sldId id="263"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32"/>
    <p:restoredTop sz="68759"/>
  </p:normalViewPr>
  <p:slideViewPr>
    <p:cSldViewPr snapToGrid="0">
      <p:cViewPr varScale="1">
        <p:scale>
          <a:sx n="81" d="100"/>
          <a:sy n="81" d="100"/>
        </p:scale>
        <p:origin x="20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EDAEC4-C250-4952-BBC1-F6A76C72BBFE}"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27589244-0743-434B-9654-6190F0CF4D5B}">
      <dgm:prSet custT="1"/>
      <dgm:spPr/>
      <dgm:t>
        <a:bodyPr/>
        <a:lstStyle/>
        <a:p>
          <a:pPr>
            <a:lnSpc>
              <a:spcPct val="100000"/>
            </a:lnSpc>
          </a:pPr>
          <a:r>
            <a:rPr lang="en-US" sz="1600" b="0" dirty="0"/>
            <a:t>How water moves in the brain</a:t>
          </a:r>
        </a:p>
      </dgm:t>
    </dgm:pt>
    <dgm:pt modelId="{8691EE5A-B3F4-4CE1-811C-9513FF75EC8A}" type="parTrans" cxnId="{FDC42915-7820-4F00-A7C3-A0C30EAD6936}">
      <dgm:prSet/>
      <dgm:spPr/>
      <dgm:t>
        <a:bodyPr/>
        <a:lstStyle/>
        <a:p>
          <a:endParaRPr lang="en-US" b="0"/>
        </a:p>
      </dgm:t>
    </dgm:pt>
    <dgm:pt modelId="{1825909E-3868-4E65-B319-2A8AEA1093EA}" type="sibTrans" cxnId="{FDC42915-7820-4F00-A7C3-A0C30EAD6936}">
      <dgm:prSet/>
      <dgm:spPr/>
      <dgm:t>
        <a:bodyPr/>
        <a:lstStyle/>
        <a:p>
          <a:pPr>
            <a:lnSpc>
              <a:spcPct val="100000"/>
            </a:lnSpc>
          </a:pPr>
          <a:endParaRPr lang="en-US" b="0"/>
        </a:p>
      </dgm:t>
    </dgm:pt>
    <dgm:pt modelId="{4921D18C-4B1D-4EE3-867A-07290F0D3458}">
      <dgm:prSet custT="1"/>
      <dgm:spPr/>
      <dgm:t>
        <a:bodyPr/>
        <a:lstStyle/>
        <a:p>
          <a:pPr>
            <a:lnSpc>
              <a:spcPct val="100000"/>
            </a:lnSpc>
          </a:pPr>
          <a:r>
            <a:rPr lang="en-US" sz="1600" b="0" dirty="0"/>
            <a:t>Water tends to move along the direction of nerve fibers</a:t>
          </a:r>
        </a:p>
      </dgm:t>
    </dgm:pt>
    <dgm:pt modelId="{0456396D-AB00-4705-BA05-F60EB11110A7}" type="parTrans" cxnId="{DDC75310-0A8A-4CAE-AB5B-B551AEF3F322}">
      <dgm:prSet/>
      <dgm:spPr/>
      <dgm:t>
        <a:bodyPr/>
        <a:lstStyle/>
        <a:p>
          <a:endParaRPr lang="en-US" b="0"/>
        </a:p>
      </dgm:t>
    </dgm:pt>
    <dgm:pt modelId="{ABF1A3DC-AE93-4F33-A858-424CD7BE175D}" type="sibTrans" cxnId="{DDC75310-0A8A-4CAE-AB5B-B551AEF3F322}">
      <dgm:prSet/>
      <dgm:spPr/>
      <dgm:t>
        <a:bodyPr/>
        <a:lstStyle/>
        <a:p>
          <a:pPr>
            <a:lnSpc>
              <a:spcPct val="100000"/>
            </a:lnSpc>
          </a:pPr>
          <a:endParaRPr lang="en-US" b="0"/>
        </a:p>
      </dgm:t>
    </dgm:pt>
    <dgm:pt modelId="{FB733683-3CBB-4690-ADBA-4E3A91D908AD}">
      <dgm:prSet custT="1"/>
      <dgm:spPr/>
      <dgm:t>
        <a:bodyPr/>
        <a:lstStyle/>
        <a:p>
          <a:pPr>
            <a:lnSpc>
              <a:spcPct val="100000"/>
            </a:lnSpc>
          </a:pPr>
          <a:r>
            <a:rPr lang="en-US" sz="1600" b="0" dirty="0"/>
            <a:t>Maps white matter pathways and checks health and organization</a:t>
          </a:r>
        </a:p>
      </dgm:t>
    </dgm:pt>
    <dgm:pt modelId="{662647B9-5152-42E6-85CF-C24BDE3AAFC5}" type="parTrans" cxnId="{7003218C-9A74-42B4-9A51-B25A971509FE}">
      <dgm:prSet/>
      <dgm:spPr/>
      <dgm:t>
        <a:bodyPr/>
        <a:lstStyle/>
        <a:p>
          <a:endParaRPr lang="en-US" b="0"/>
        </a:p>
      </dgm:t>
    </dgm:pt>
    <dgm:pt modelId="{8AD0D702-1C62-44F1-AD25-C130393E9D23}" type="sibTrans" cxnId="{7003218C-9A74-42B4-9A51-B25A971509FE}">
      <dgm:prSet/>
      <dgm:spPr/>
      <dgm:t>
        <a:bodyPr/>
        <a:lstStyle/>
        <a:p>
          <a:pPr>
            <a:lnSpc>
              <a:spcPct val="100000"/>
            </a:lnSpc>
          </a:pPr>
          <a:endParaRPr lang="en-US" b="0"/>
        </a:p>
      </dgm:t>
    </dgm:pt>
    <dgm:pt modelId="{450927A8-551A-42D3-A199-4D7828BFD49C}">
      <dgm:prSet custT="1"/>
      <dgm:spPr/>
      <dgm:t>
        <a:bodyPr/>
        <a:lstStyle/>
        <a:p>
          <a:pPr>
            <a:lnSpc>
              <a:spcPct val="100000"/>
            </a:lnSpc>
          </a:pPr>
          <a:r>
            <a:rPr lang="en-US" sz="1600" b="0" dirty="0"/>
            <a:t>Useful for studying how exercise, injury, or aging affect the brain</a:t>
          </a:r>
        </a:p>
      </dgm:t>
    </dgm:pt>
    <dgm:pt modelId="{52236BBD-7738-4898-A9AE-474275D6A224}" type="parTrans" cxnId="{DEB8ED3C-CB97-48A5-8F46-3AC95A9A932F}">
      <dgm:prSet/>
      <dgm:spPr/>
      <dgm:t>
        <a:bodyPr/>
        <a:lstStyle/>
        <a:p>
          <a:endParaRPr lang="en-US" b="0"/>
        </a:p>
      </dgm:t>
    </dgm:pt>
    <dgm:pt modelId="{7CF329AA-044C-4372-B722-E952858C70B9}" type="sibTrans" cxnId="{DEB8ED3C-CB97-48A5-8F46-3AC95A9A932F}">
      <dgm:prSet/>
      <dgm:spPr/>
      <dgm:t>
        <a:bodyPr/>
        <a:lstStyle/>
        <a:p>
          <a:endParaRPr lang="en-US" b="0"/>
        </a:p>
      </dgm:t>
    </dgm:pt>
    <dgm:pt modelId="{35C34C39-5986-4BE6-A3AE-9ABDBF550B0F}" type="pres">
      <dgm:prSet presAssocID="{DEEDAEC4-C250-4952-BBC1-F6A76C72BBFE}" presName="root" presStyleCnt="0">
        <dgm:presLayoutVars>
          <dgm:dir/>
          <dgm:resizeHandles val="exact"/>
        </dgm:presLayoutVars>
      </dgm:prSet>
      <dgm:spPr/>
    </dgm:pt>
    <dgm:pt modelId="{4565959C-70B4-4AB7-9288-A133956AD6E5}" type="pres">
      <dgm:prSet presAssocID="{DEEDAEC4-C250-4952-BBC1-F6A76C72BBFE}" presName="container" presStyleCnt="0">
        <dgm:presLayoutVars>
          <dgm:dir/>
          <dgm:resizeHandles val="exact"/>
        </dgm:presLayoutVars>
      </dgm:prSet>
      <dgm:spPr/>
    </dgm:pt>
    <dgm:pt modelId="{8013FC25-3D47-41EF-A755-31491FD4E40A}" type="pres">
      <dgm:prSet presAssocID="{27589244-0743-434B-9654-6190F0CF4D5B}" presName="compNode" presStyleCnt="0"/>
      <dgm:spPr/>
    </dgm:pt>
    <dgm:pt modelId="{5FCD4679-E26E-445F-8FFE-0665B2D065B9}" type="pres">
      <dgm:prSet presAssocID="{27589244-0743-434B-9654-6190F0CF4D5B}" presName="iconBgRect" presStyleLbl="bgShp" presStyleIdx="0" presStyleCnt="4"/>
      <dgm:spPr/>
    </dgm:pt>
    <dgm:pt modelId="{284C067C-AAFB-4125-B02E-7A39B296B0EB}" type="pres">
      <dgm:prSet presAssocID="{27589244-0743-434B-9654-6190F0CF4D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C3DBC531-7AD0-43A2-AA93-CDC42CD84158}" type="pres">
      <dgm:prSet presAssocID="{27589244-0743-434B-9654-6190F0CF4D5B}" presName="spaceRect" presStyleCnt="0"/>
      <dgm:spPr/>
    </dgm:pt>
    <dgm:pt modelId="{B01938AA-B02F-4691-9788-B591B55533CD}" type="pres">
      <dgm:prSet presAssocID="{27589244-0743-434B-9654-6190F0CF4D5B}" presName="textRect" presStyleLbl="revTx" presStyleIdx="0" presStyleCnt="4">
        <dgm:presLayoutVars>
          <dgm:chMax val="1"/>
          <dgm:chPref val="1"/>
        </dgm:presLayoutVars>
      </dgm:prSet>
      <dgm:spPr/>
    </dgm:pt>
    <dgm:pt modelId="{E99201EF-979C-46A0-B49B-8B0FB693F229}" type="pres">
      <dgm:prSet presAssocID="{1825909E-3868-4E65-B319-2A8AEA1093EA}" presName="sibTrans" presStyleLbl="sibTrans2D1" presStyleIdx="0" presStyleCnt="0"/>
      <dgm:spPr/>
    </dgm:pt>
    <dgm:pt modelId="{15C828FA-4894-4BD1-8D7D-147528D6D61E}" type="pres">
      <dgm:prSet presAssocID="{4921D18C-4B1D-4EE3-867A-07290F0D3458}" presName="compNode" presStyleCnt="0"/>
      <dgm:spPr/>
    </dgm:pt>
    <dgm:pt modelId="{D39B9B98-3ADB-4149-BC76-1958E7A8E21D}" type="pres">
      <dgm:prSet presAssocID="{4921D18C-4B1D-4EE3-867A-07290F0D3458}" presName="iconBgRect" presStyleLbl="bgShp" presStyleIdx="1" presStyleCnt="4"/>
      <dgm:spPr/>
    </dgm:pt>
    <dgm:pt modelId="{D9720786-983E-4CD8-9927-EF12F729CA1A}" type="pres">
      <dgm:prSet presAssocID="{4921D18C-4B1D-4EE3-867A-07290F0D34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094769DE-9503-4FF0-980D-7AA7A1087485}" type="pres">
      <dgm:prSet presAssocID="{4921D18C-4B1D-4EE3-867A-07290F0D3458}" presName="spaceRect" presStyleCnt="0"/>
      <dgm:spPr/>
    </dgm:pt>
    <dgm:pt modelId="{390691DD-35C9-4517-B823-317C4CDFBE2C}" type="pres">
      <dgm:prSet presAssocID="{4921D18C-4B1D-4EE3-867A-07290F0D3458}" presName="textRect" presStyleLbl="revTx" presStyleIdx="1" presStyleCnt="4">
        <dgm:presLayoutVars>
          <dgm:chMax val="1"/>
          <dgm:chPref val="1"/>
        </dgm:presLayoutVars>
      </dgm:prSet>
      <dgm:spPr/>
    </dgm:pt>
    <dgm:pt modelId="{67AE2FE2-1BE2-4A97-B39D-BE377F6338D5}" type="pres">
      <dgm:prSet presAssocID="{ABF1A3DC-AE93-4F33-A858-424CD7BE175D}" presName="sibTrans" presStyleLbl="sibTrans2D1" presStyleIdx="0" presStyleCnt="0"/>
      <dgm:spPr/>
    </dgm:pt>
    <dgm:pt modelId="{F18BE9C4-4D4B-452F-85F2-CE3347F4E10D}" type="pres">
      <dgm:prSet presAssocID="{FB733683-3CBB-4690-ADBA-4E3A91D908AD}" presName="compNode" presStyleCnt="0"/>
      <dgm:spPr/>
    </dgm:pt>
    <dgm:pt modelId="{D030B243-3D44-4FA2-A1F9-BAB8F46EEE04}" type="pres">
      <dgm:prSet presAssocID="{FB733683-3CBB-4690-ADBA-4E3A91D908AD}" presName="iconBgRect" presStyleLbl="bgShp" presStyleIdx="2" presStyleCnt="4"/>
      <dgm:spPr/>
    </dgm:pt>
    <dgm:pt modelId="{A97E0B19-C774-41AF-A5CE-B4986130CB30}" type="pres">
      <dgm:prSet presAssocID="{FB733683-3CBB-4690-ADBA-4E3A91D908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1F597765-C0C2-4EF5-B56F-B263AEEB33A6}" type="pres">
      <dgm:prSet presAssocID="{FB733683-3CBB-4690-ADBA-4E3A91D908AD}" presName="spaceRect" presStyleCnt="0"/>
      <dgm:spPr/>
    </dgm:pt>
    <dgm:pt modelId="{39FCA3BD-887F-4371-9895-2604D615A570}" type="pres">
      <dgm:prSet presAssocID="{FB733683-3CBB-4690-ADBA-4E3A91D908AD}" presName="textRect" presStyleLbl="revTx" presStyleIdx="2" presStyleCnt="4">
        <dgm:presLayoutVars>
          <dgm:chMax val="1"/>
          <dgm:chPref val="1"/>
        </dgm:presLayoutVars>
      </dgm:prSet>
      <dgm:spPr/>
    </dgm:pt>
    <dgm:pt modelId="{77D4E28C-0B7F-4AD5-80A6-8B4FCD50EF2E}" type="pres">
      <dgm:prSet presAssocID="{8AD0D702-1C62-44F1-AD25-C130393E9D23}" presName="sibTrans" presStyleLbl="sibTrans2D1" presStyleIdx="0" presStyleCnt="0"/>
      <dgm:spPr/>
    </dgm:pt>
    <dgm:pt modelId="{739FC25F-FB10-438D-9031-B6A7E29A9E84}" type="pres">
      <dgm:prSet presAssocID="{450927A8-551A-42D3-A199-4D7828BFD49C}" presName="compNode" presStyleCnt="0"/>
      <dgm:spPr/>
    </dgm:pt>
    <dgm:pt modelId="{60539F31-28CF-4801-A71D-0A212C6A98C4}" type="pres">
      <dgm:prSet presAssocID="{450927A8-551A-42D3-A199-4D7828BFD49C}" presName="iconBgRect" presStyleLbl="bgShp" presStyleIdx="3" presStyleCnt="4"/>
      <dgm:spPr/>
    </dgm:pt>
    <dgm:pt modelId="{8E1458DB-3307-4303-9F97-0FC56E63960A}" type="pres">
      <dgm:prSet presAssocID="{450927A8-551A-42D3-A199-4D7828BFD49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umbbell"/>
        </a:ext>
      </dgm:extLst>
    </dgm:pt>
    <dgm:pt modelId="{2DE44A3D-493E-4F39-B86B-F39A5E1917F3}" type="pres">
      <dgm:prSet presAssocID="{450927A8-551A-42D3-A199-4D7828BFD49C}" presName="spaceRect" presStyleCnt="0"/>
      <dgm:spPr/>
    </dgm:pt>
    <dgm:pt modelId="{6B936BCF-4AE5-449E-AE3C-1971E4637918}" type="pres">
      <dgm:prSet presAssocID="{450927A8-551A-42D3-A199-4D7828BFD49C}" presName="textRect" presStyleLbl="revTx" presStyleIdx="3" presStyleCnt="4">
        <dgm:presLayoutVars>
          <dgm:chMax val="1"/>
          <dgm:chPref val="1"/>
        </dgm:presLayoutVars>
      </dgm:prSet>
      <dgm:spPr/>
    </dgm:pt>
  </dgm:ptLst>
  <dgm:cxnLst>
    <dgm:cxn modelId="{DDC75310-0A8A-4CAE-AB5B-B551AEF3F322}" srcId="{DEEDAEC4-C250-4952-BBC1-F6A76C72BBFE}" destId="{4921D18C-4B1D-4EE3-867A-07290F0D3458}" srcOrd="1" destOrd="0" parTransId="{0456396D-AB00-4705-BA05-F60EB11110A7}" sibTransId="{ABF1A3DC-AE93-4F33-A858-424CD7BE175D}"/>
    <dgm:cxn modelId="{FDC42915-7820-4F00-A7C3-A0C30EAD6936}" srcId="{DEEDAEC4-C250-4952-BBC1-F6A76C72BBFE}" destId="{27589244-0743-434B-9654-6190F0CF4D5B}" srcOrd="0" destOrd="0" parTransId="{8691EE5A-B3F4-4CE1-811C-9513FF75EC8A}" sibTransId="{1825909E-3868-4E65-B319-2A8AEA1093EA}"/>
    <dgm:cxn modelId="{B3DA1628-D4EA-4429-9957-54FDE79D46F7}" type="presOf" srcId="{FB733683-3CBB-4690-ADBA-4E3A91D908AD}" destId="{39FCA3BD-887F-4371-9895-2604D615A570}" srcOrd="0" destOrd="0" presId="urn:microsoft.com/office/officeart/2018/2/layout/IconCircleList"/>
    <dgm:cxn modelId="{4B44B539-ECE3-44E3-B4AB-54BF5495519F}" type="presOf" srcId="{450927A8-551A-42D3-A199-4D7828BFD49C}" destId="{6B936BCF-4AE5-449E-AE3C-1971E4637918}" srcOrd="0" destOrd="0" presId="urn:microsoft.com/office/officeart/2018/2/layout/IconCircleList"/>
    <dgm:cxn modelId="{EC43583A-0C80-4D58-A1CA-5A568A8E8E8F}" type="presOf" srcId="{ABF1A3DC-AE93-4F33-A858-424CD7BE175D}" destId="{67AE2FE2-1BE2-4A97-B39D-BE377F6338D5}" srcOrd="0" destOrd="0" presId="urn:microsoft.com/office/officeart/2018/2/layout/IconCircleList"/>
    <dgm:cxn modelId="{DEB8ED3C-CB97-48A5-8F46-3AC95A9A932F}" srcId="{DEEDAEC4-C250-4952-BBC1-F6A76C72BBFE}" destId="{450927A8-551A-42D3-A199-4D7828BFD49C}" srcOrd="3" destOrd="0" parTransId="{52236BBD-7738-4898-A9AE-474275D6A224}" sibTransId="{7CF329AA-044C-4372-B722-E952858C70B9}"/>
    <dgm:cxn modelId="{7003218C-9A74-42B4-9A51-B25A971509FE}" srcId="{DEEDAEC4-C250-4952-BBC1-F6A76C72BBFE}" destId="{FB733683-3CBB-4690-ADBA-4E3A91D908AD}" srcOrd="2" destOrd="0" parTransId="{662647B9-5152-42E6-85CF-C24BDE3AAFC5}" sibTransId="{8AD0D702-1C62-44F1-AD25-C130393E9D23}"/>
    <dgm:cxn modelId="{7F8E1E96-3C75-4EC0-AA03-42BD1779F901}" type="presOf" srcId="{4921D18C-4B1D-4EE3-867A-07290F0D3458}" destId="{390691DD-35C9-4517-B823-317C4CDFBE2C}" srcOrd="0" destOrd="0" presId="urn:microsoft.com/office/officeart/2018/2/layout/IconCircleList"/>
    <dgm:cxn modelId="{A2E1F898-BFE7-413D-8C55-7A7D94D4857C}" type="presOf" srcId="{27589244-0743-434B-9654-6190F0CF4D5B}" destId="{B01938AA-B02F-4691-9788-B591B55533CD}" srcOrd="0" destOrd="0" presId="urn:microsoft.com/office/officeart/2018/2/layout/IconCircleList"/>
    <dgm:cxn modelId="{0BD21CC4-46F2-4631-8CF0-1E48A31732D5}" type="presOf" srcId="{8AD0D702-1C62-44F1-AD25-C130393E9D23}" destId="{77D4E28C-0B7F-4AD5-80A6-8B4FCD50EF2E}" srcOrd="0" destOrd="0" presId="urn:microsoft.com/office/officeart/2018/2/layout/IconCircleList"/>
    <dgm:cxn modelId="{B0B2DEDE-A159-45A5-A474-114A2D80ED39}" type="presOf" srcId="{DEEDAEC4-C250-4952-BBC1-F6A76C72BBFE}" destId="{35C34C39-5986-4BE6-A3AE-9ABDBF550B0F}" srcOrd="0" destOrd="0" presId="urn:microsoft.com/office/officeart/2018/2/layout/IconCircleList"/>
    <dgm:cxn modelId="{2F9DA3FE-3C2A-4A55-92CE-B731E83468B8}" type="presOf" srcId="{1825909E-3868-4E65-B319-2A8AEA1093EA}" destId="{E99201EF-979C-46A0-B49B-8B0FB693F229}" srcOrd="0" destOrd="0" presId="urn:microsoft.com/office/officeart/2018/2/layout/IconCircleList"/>
    <dgm:cxn modelId="{1ADB94B8-0DBE-4D91-B2CC-A784595849CF}" type="presParOf" srcId="{35C34C39-5986-4BE6-A3AE-9ABDBF550B0F}" destId="{4565959C-70B4-4AB7-9288-A133956AD6E5}" srcOrd="0" destOrd="0" presId="urn:microsoft.com/office/officeart/2018/2/layout/IconCircleList"/>
    <dgm:cxn modelId="{E08E1A32-8DDD-4030-A829-7A6788724C71}" type="presParOf" srcId="{4565959C-70B4-4AB7-9288-A133956AD6E5}" destId="{8013FC25-3D47-41EF-A755-31491FD4E40A}" srcOrd="0" destOrd="0" presId="urn:microsoft.com/office/officeart/2018/2/layout/IconCircleList"/>
    <dgm:cxn modelId="{9E0BC5CE-5315-4619-88F8-BD4E323E8FCF}" type="presParOf" srcId="{8013FC25-3D47-41EF-A755-31491FD4E40A}" destId="{5FCD4679-E26E-445F-8FFE-0665B2D065B9}" srcOrd="0" destOrd="0" presId="urn:microsoft.com/office/officeart/2018/2/layout/IconCircleList"/>
    <dgm:cxn modelId="{55C66836-1D2D-4B8B-A499-CD33B33F5A8B}" type="presParOf" srcId="{8013FC25-3D47-41EF-A755-31491FD4E40A}" destId="{284C067C-AAFB-4125-B02E-7A39B296B0EB}" srcOrd="1" destOrd="0" presId="urn:microsoft.com/office/officeart/2018/2/layout/IconCircleList"/>
    <dgm:cxn modelId="{B70F7C05-57BD-47C0-A311-3221E5C6719C}" type="presParOf" srcId="{8013FC25-3D47-41EF-A755-31491FD4E40A}" destId="{C3DBC531-7AD0-43A2-AA93-CDC42CD84158}" srcOrd="2" destOrd="0" presId="urn:microsoft.com/office/officeart/2018/2/layout/IconCircleList"/>
    <dgm:cxn modelId="{D7F40A4D-E15A-4474-9E8C-F1AA4E764051}" type="presParOf" srcId="{8013FC25-3D47-41EF-A755-31491FD4E40A}" destId="{B01938AA-B02F-4691-9788-B591B55533CD}" srcOrd="3" destOrd="0" presId="urn:microsoft.com/office/officeart/2018/2/layout/IconCircleList"/>
    <dgm:cxn modelId="{9893A206-7ACE-41A1-9C22-6A8AE3A83347}" type="presParOf" srcId="{4565959C-70B4-4AB7-9288-A133956AD6E5}" destId="{E99201EF-979C-46A0-B49B-8B0FB693F229}" srcOrd="1" destOrd="0" presId="urn:microsoft.com/office/officeart/2018/2/layout/IconCircleList"/>
    <dgm:cxn modelId="{3B62A42B-877E-4A47-B8B7-69989EED0B84}" type="presParOf" srcId="{4565959C-70B4-4AB7-9288-A133956AD6E5}" destId="{15C828FA-4894-4BD1-8D7D-147528D6D61E}" srcOrd="2" destOrd="0" presId="urn:microsoft.com/office/officeart/2018/2/layout/IconCircleList"/>
    <dgm:cxn modelId="{F9384E65-8864-4C9A-B355-9ECFC8B97595}" type="presParOf" srcId="{15C828FA-4894-4BD1-8D7D-147528D6D61E}" destId="{D39B9B98-3ADB-4149-BC76-1958E7A8E21D}" srcOrd="0" destOrd="0" presId="urn:microsoft.com/office/officeart/2018/2/layout/IconCircleList"/>
    <dgm:cxn modelId="{7F0AEC9E-FD60-4BA3-A05E-ADD706BC59FA}" type="presParOf" srcId="{15C828FA-4894-4BD1-8D7D-147528D6D61E}" destId="{D9720786-983E-4CD8-9927-EF12F729CA1A}" srcOrd="1" destOrd="0" presId="urn:microsoft.com/office/officeart/2018/2/layout/IconCircleList"/>
    <dgm:cxn modelId="{4BF02D37-E552-4E94-BF72-0DF5DBC46219}" type="presParOf" srcId="{15C828FA-4894-4BD1-8D7D-147528D6D61E}" destId="{094769DE-9503-4FF0-980D-7AA7A1087485}" srcOrd="2" destOrd="0" presId="urn:microsoft.com/office/officeart/2018/2/layout/IconCircleList"/>
    <dgm:cxn modelId="{B11B875A-2C0B-4B0E-9562-3722A4921669}" type="presParOf" srcId="{15C828FA-4894-4BD1-8D7D-147528D6D61E}" destId="{390691DD-35C9-4517-B823-317C4CDFBE2C}" srcOrd="3" destOrd="0" presId="urn:microsoft.com/office/officeart/2018/2/layout/IconCircleList"/>
    <dgm:cxn modelId="{113DDDB2-7786-4D3B-9E5A-844CF4F3D1CC}" type="presParOf" srcId="{4565959C-70B4-4AB7-9288-A133956AD6E5}" destId="{67AE2FE2-1BE2-4A97-B39D-BE377F6338D5}" srcOrd="3" destOrd="0" presId="urn:microsoft.com/office/officeart/2018/2/layout/IconCircleList"/>
    <dgm:cxn modelId="{2FF59849-425F-4972-8B7C-47D3898D0768}" type="presParOf" srcId="{4565959C-70B4-4AB7-9288-A133956AD6E5}" destId="{F18BE9C4-4D4B-452F-85F2-CE3347F4E10D}" srcOrd="4" destOrd="0" presId="urn:microsoft.com/office/officeart/2018/2/layout/IconCircleList"/>
    <dgm:cxn modelId="{1E103000-1BAB-43F8-99CB-4B7D8B1A3AA8}" type="presParOf" srcId="{F18BE9C4-4D4B-452F-85F2-CE3347F4E10D}" destId="{D030B243-3D44-4FA2-A1F9-BAB8F46EEE04}" srcOrd="0" destOrd="0" presId="urn:microsoft.com/office/officeart/2018/2/layout/IconCircleList"/>
    <dgm:cxn modelId="{186E0CCC-3D53-44AE-9E59-5E296E339FEE}" type="presParOf" srcId="{F18BE9C4-4D4B-452F-85F2-CE3347F4E10D}" destId="{A97E0B19-C774-41AF-A5CE-B4986130CB30}" srcOrd="1" destOrd="0" presId="urn:microsoft.com/office/officeart/2018/2/layout/IconCircleList"/>
    <dgm:cxn modelId="{6CB6F974-CA0F-4E5F-9D44-7DF6E6D4FA3D}" type="presParOf" srcId="{F18BE9C4-4D4B-452F-85F2-CE3347F4E10D}" destId="{1F597765-C0C2-4EF5-B56F-B263AEEB33A6}" srcOrd="2" destOrd="0" presId="urn:microsoft.com/office/officeart/2018/2/layout/IconCircleList"/>
    <dgm:cxn modelId="{FF5CF17C-C2AD-490C-9A75-710AE7A6BE4C}" type="presParOf" srcId="{F18BE9C4-4D4B-452F-85F2-CE3347F4E10D}" destId="{39FCA3BD-887F-4371-9895-2604D615A570}" srcOrd="3" destOrd="0" presId="urn:microsoft.com/office/officeart/2018/2/layout/IconCircleList"/>
    <dgm:cxn modelId="{15DEC6F0-51DE-428E-A053-7FDE2891E9E4}" type="presParOf" srcId="{4565959C-70B4-4AB7-9288-A133956AD6E5}" destId="{77D4E28C-0B7F-4AD5-80A6-8B4FCD50EF2E}" srcOrd="5" destOrd="0" presId="urn:microsoft.com/office/officeart/2018/2/layout/IconCircleList"/>
    <dgm:cxn modelId="{5CB8DAEC-8B0E-4235-B922-946B7B7CB2FA}" type="presParOf" srcId="{4565959C-70B4-4AB7-9288-A133956AD6E5}" destId="{739FC25F-FB10-438D-9031-B6A7E29A9E84}" srcOrd="6" destOrd="0" presId="urn:microsoft.com/office/officeart/2018/2/layout/IconCircleList"/>
    <dgm:cxn modelId="{E6B520DF-9D74-4138-B1D9-F6F7A7707265}" type="presParOf" srcId="{739FC25F-FB10-438D-9031-B6A7E29A9E84}" destId="{60539F31-28CF-4801-A71D-0A212C6A98C4}" srcOrd="0" destOrd="0" presId="urn:microsoft.com/office/officeart/2018/2/layout/IconCircleList"/>
    <dgm:cxn modelId="{39CF6D05-AB68-4241-9D96-3BB4B4BEDCEE}" type="presParOf" srcId="{739FC25F-FB10-438D-9031-B6A7E29A9E84}" destId="{8E1458DB-3307-4303-9F97-0FC56E63960A}" srcOrd="1" destOrd="0" presId="urn:microsoft.com/office/officeart/2018/2/layout/IconCircleList"/>
    <dgm:cxn modelId="{29C973EC-E766-4EE6-BFAA-CA463E22C398}" type="presParOf" srcId="{739FC25F-FB10-438D-9031-B6A7E29A9E84}" destId="{2DE44A3D-493E-4F39-B86B-F39A5E1917F3}" srcOrd="2" destOrd="0" presId="urn:microsoft.com/office/officeart/2018/2/layout/IconCircleList"/>
    <dgm:cxn modelId="{6E814EF1-9840-4EEF-964C-5731D47893D6}" type="presParOf" srcId="{739FC25F-FB10-438D-9031-B6A7E29A9E84}" destId="{6B936BCF-4AE5-449E-AE3C-1971E463791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30F8C9-E8A4-4633-A028-873FF87A3644}"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4ED114AF-6D11-4293-994E-BCC25A2D839B}">
      <dgm:prSet/>
      <dgm:spPr/>
      <dgm:t>
        <a:bodyPr/>
        <a:lstStyle/>
        <a:p>
          <a:pPr>
            <a:lnSpc>
              <a:spcPct val="100000"/>
            </a:lnSpc>
          </a:pPr>
          <a:r>
            <a:rPr lang="en-US" dirty="0"/>
            <a:t>Brain plasticity assessment following exercise interventions</a:t>
          </a:r>
        </a:p>
      </dgm:t>
    </dgm:pt>
    <dgm:pt modelId="{C4E020FE-78CA-4C6D-BA22-79C12E00D024}" type="parTrans" cxnId="{B2C2F210-D374-44F6-BA69-548334D63B83}">
      <dgm:prSet/>
      <dgm:spPr/>
      <dgm:t>
        <a:bodyPr/>
        <a:lstStyle/>
        <a:p>
          <a:endParaRPr lang="en-US"/>
        </a:p>
      </dgm:t>
    </dgm:pt>
    <dgm:pt modelId="{54E03133-D0BB-4938-B040-B6EF6A33B281}" type="sibTrans" cxnId="{B2C2F210-D374-44F6-BA69-548334D63B83}">
      <dgm:prSet/>
      <dgm:spPr/>
      <dgm:t>
        <a:bodyPr/>
        <a:lstStyle/>
        <a:p>
          <a:pPr>
            <a:lnSpc>
              <a:spcPct val="100000"/>
            </a:lnSpc>
          </a:pPr>
          <a:endParaRPr lang="en-US"/>
        </a:p>
      </dgm:t>
    </dgm:pt>
    <dgm:pt modelId="{FA333E8C-B03A-4391-9DAC-0B46C9178CEE}">
      <dgm:prSet/>
      <dgm:spPr/>
      <dgm:t>
        <a:bodyPr/>
        <a:lstStyle/>
        <a:p>
          <a:pPr>
            <a:lnSpc>
              <a:spcPct val="100000"/>
            </a:lnSpc>
          </a:pPr>
          <a:r>
            <a:rPr lang="en-US" dirty="0"/>
            <a:t>Monitoring recovery from sports-related concussion </a:t>
          </a:r>
        </a:p>
      </dgm:t>
    </dgm:pt>
    <dgm:pt modelId="{B2BC64FC-A087-44BF-919F-7FBB5795A2C8}" type="parTrans" cxnId="{484E515A-BBC2-4B7D-B27F-110CD7627E95}">
      <dgm:prSet/>
      <dgm:spPr/>
      <dgm:t>
        <a:bodyPr/>
        <a:lstStyle/>
        <a:p>
          <a:endParaRPr lang="en-US"/>
        </a:p>
      </dgm:t>
    </dgm:pt>
    <dgm:pt modelId="{939F41A8-28A0-406C-A967-31B2BECF1840}" type="sibTrans" cxnId="{484E515A-BBC2-4B7D-B27F-110CD7627E95}">
      <dgm:prSet/>
      <dgm:spPr/>
      <dgm:t>
        <a:bodyPr/>
        <a:lstStyle/>
        <a:p>
          <a:pPr>
            <a:lnSpc>
              <a:spcPct val="100000"/>
            </a:lnSpc>
          </a:pPr>
          <a:endParaRPr lang="en-US"/>
        </a:p>
      </dgm:t>
    </dgm:pt>
    <dgm:pt modelId="{4D84E8DD-6F29-4B03-B3D3-FE5A78A387A3}">
      <dgm:prSet/>
      <dgm:spPr/>
      <dgm:t>
        <a:bodyPr/>
        <a:lstStyle/>
        <a:p>
          <a:pPr>
            <a:lnSpc>
              <a:spcPct val="100000"/>
            </a:lnSpc>
          </a:pPr>
          <a:r>
            <a:rPr lang="en-US" dirty="0"/>
            <a:t>Evaluating white matter integrity in relation to skill acquisition</a:t>
          </a:r>
        </a:p>
      </dgm:t>
    </dgm:pt>
    <dgm:pt modelId="{725D385B-A46A-4157-BAAE-FB912F8060A4}" type="parTrans" cxnId="{FFEC1994-328A-473F-9891-D3DFCC1BE90B}">
      <dgm:prSet/>
      <dgm:spPr/>
      <dgm:t>
        <a:bodyPr/>
        <a:lstStyle/>
        <a:p>
          <a:endParaRPr lang="en-US"/>
        </a:p>
      </dgm:t>
    </dgm:pt>
    <dgm:pt modelId="{6EF9DDDD-69D2-4D9B-8F5A-EF2772D94E9B}" type="sibTrans" cxnId="{FFEC1994-328A-473F-9891-D3DFCC1BE90B}">
      <dgm:prSet/>
      <dgm:spPr/>
      <dgm:t>
        <a:bodyPr/>
        <a:lstStyle/>
        <a:p>
          <a:pPr>
            <a:lnSpc>
              <a:spcPct val="100000"/>
            </a:lnSpc>
          </a:pPr>
          <a:endParaRPr lang="en-US"/>
        </a:p>
      </dgm:t>
    </dgm:pt>
    <dgm:pt modelId="{659E40FD-8C08-4C90-8378-F909EE683BBC}">
      <dgm:prSet/>
      <dgm:spPr/>
      <dgm:t>
        <a:bodyPr/>
        <a:lstStyle/>
        <a:p>
          <a:pPr>
            <a:lnSpc>
              <a:spcPct val="100000"/>
            </a:lnSpc>
          </a:pPr>
          <a:r>
            <a:rPr lang="en-US" dirty="0"/>
            <a:t>Measuring exercise-induced neuroplasticity across the lifespan</a:t>
          </a:r>
        </a:p>
      </dgm:t>
    </dgm:pt>
    <dgm:pt modelId="{D4840523-D14C-40E6-BD59-FA4C51C5511E}" type="parTrans" cxnId="{86FCCC8B-361A-445F-89ED-5564F002A17B}">
      <dgm:prSet/>
      <dgm:spPr/>
      <dgm:t>
        <a:bodyPr/>
        <a:lstStyle/>
        <a:p>
          <a:endParaRPr lang="en-US"/>
        </a:p>
      </dgm:t>
    </dgm:pt>
    <dgm:pt modelId="{CE3456C8-71DD-44B3-A4C3-377940C2E54D}" type="sibTrans" cxnId="{86FCCC8B-361A-445F-89ED-5564F002A17B}">
      <dgm:prSet/>
      <dgm:spPr/>
      <dgm:t>
        <a:bodyPr/>
        <a:lstStyle/>
        <a:p>
          <a:endParaRPr lang="en-US"/>
        </a:p>
      </dgm:t>
    </dgm:pt>
    <dgm:pt modelId="{DE82DD8A-FF8F-4F4C-B636-B43304595FE8}" type="pres">
      <dgm:prSet presAssocID="{CB30F8C9-E8A4-4633-A028-873FF87A3644}" presName="root" presStyleCnt="0">
        <dgm:presLayoutVars>
          <dgm:dir/>
          <dgm:resizeHandles val="exact"/>
        </dgm:presLayoutVars>
      </dgm:prSet>
      <dgm:spPr/>
    </dgm:pt>
    <dgm:pt modelId="{109BB111-6481-4253-BDAE-0AA153A97316}" type="pres">
      <dgm:prSet presAssocID="{CB30F8C9-E8A4-4633-A028-873FF87A3644}" presName="container" presStyleCnt="0">
        <dgm:presLayoutVars>
          <dgm:dir/>
          <dgm:resizeHandles val="exact"/>
        </dgm:presLayoutVars>
      </dgm:prSet>
      <dgm:spPr/>
    </dgm:pt>
    <dgm:pt modelId="{684B7688-DEBB-47EA-8B76-9085F6EF6125}" type="pres">
      <dgm:prSet presAssocID="{4ED114AF-6D11-4293-994E-BCC25A2D839B}" presName="compNode" presStyleCnt="0"/>
      <dgm:spPr/>
    </dgm:pt>
    <dgm:pt modelId="{449654F3-323F-4444-A8C0-DD75AC6B9E9D}" type="pres">
      <dgm:prSet presAssocID="{4ED114AF-6D11-4293-994E-BCC25A2D839B}" presName="iconBgRect" presStyleLbl="bgShp" presStyleIdx="0" presStyleCnt="4"/>
      <dgm:spPr/>
    </dgm:pt>
    <dgm:pt modelId="{100323FF-1B88-432B-B0E1-7FBA5F8E7B5A}" type="pres">
      <dgm:prSet presAssocID="{4ED114AF-6D11-4293-994E-BCC25A2D839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in head"/>
        </a:ext>
      </dgm:extLst>
    </dgm:pt>
    <dgm:pt modelId="{92BF3E83-9DFF-4BF3-8677-50AFD8E4E171}" type="pres">
      <dgm:prSet presAssocID="{4ED114AF-6D11-4293-994E-BCC25A2D839B}" presName="spaceRect" presStyleCnt="0"/>
      <dgm:spPr/>
    </dgm:pt>
    <dgm:pt modelId="{EAF999E2-D12F-482B-B9EE-82D484A56A18}" type="pres">
      <dgm:prSet presAssocID="{4ED114AF-6D11-4293-994E-BCC25A2D839B}" presName="textRect" presStyleLbl="revTx" presStyleIdx="0" presStyleCnt="4">
        <dgm:presLayoutVars>
          <dgm:chMax val="1"/>
          <dgm:chPref val="1"/>
        </dgm:presLayoutVars>
      </dgm:prSet>
      <dgm:spPr/>
    </dgm:pt>
    <dgm:pt modelId="{60E1BE36-E480-4FA6-9CD3-735FF0FCF6A1}" type="pres">
      <dgm:prSet presAssocID="{54E03133-D0BB-4938-B040-B6EF6A33B281}" presName="sibTrans" presStyleLbl="sibTrans2D1" presStyleIdx="0" presStyleCnt="0"/>
      <dgm:spPr/>
    </dgm:pt>
    <dgm:pt modelId="{9BE32528-F0CF-41F9-A340-D24FFAC51705}" type="pres">
      <dgm:prSet presAssocID="{FA333E8C-B03A-4391-9DAC-0B46C9178CEE}" presName="compNode" presStyleCnt="0"/>
      <dgm:spPr/>
    </dgm:pt>
    <dgm:pt modelId="{15E38BF1-A0DB-4B51-AC4A-1271FD810863}" type="pres">
      <dgm:prSet presAssocID="{FA333E8C-B03A-4391-9DAC-0B46C9178CEE}" presName="iconBgRect" presStyleLbl="bgShp" presStyleIdx="1" presStyleCnt="4"/>
      <dgm:spPr/>
    </dgm:pt>
    <dgm:pt modelId="{7844D60F-D66D-449B-87AA-1A7E7D68FC62}" type="pres">
      <dgm:prSet presAssocID="{FA333E8C-B03A-4391-9DAC-0B46C9178C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otball"/>
        </a:ext>
      </dgm:extLst>
    </dgm:pt>
    <dgm:pt modelId="{336BD0E5-1FF6-4807-ABFA-5EA3BB1E42FA}" type="pres">
      <dgm:prSet presAssocID="{FA333E8C-B03A-4391-9DAC-0B46C9178CEE}" presName="spaceRect" presStyleCnt="0"/>
      <dgm:spPr/>
    </dgm:pt>
    <dgm:pt modelId="{FFBDAFA5-EDFE-461F-9140-82AB7592D40A}" type="pres">
      <dgm:prSet presAssocID="{FA333E8C-B03A-4391-9DAC-0B46C9178CEE}" presName="textRect" presStyleLbl="revTx" presStyleIdx="1" presStyleCnt="4">
        <dgm:presLayoutVars>
          <dgm:chMax val="1"/>
          <dgm:chPref val="1"/>
        </dgm:presLayoutVars>
      </dgm:prSet>
      <dgm:spPr/>
    </dgm:pt>
    <dgm:pt modelId="{D9D925FF-2895-43B8-9E90-7B3F60248F12}" type="pres">
      <dgm:prSet presAssocID="{939F41A8-28A0-406C-A967-31B2BECF1840}" presName="sibTrans" presStyleLbl="sibTrans2D1" presStyleIdx="0" presStyleCnt="0"/>
      <dgm:spPr/>
    </dgm:pt>
    <dgm:pt modelId="{BAC0C085-F981-41B9-A8C9-23FCC672B35D}" type="pres">
      <dgm:prSet presAssocID="{4D84E8DD-6F29-4B03-B3D3-FE5A78A387A3}" presName="compNode" presStyleCnt="0"/>
      <dgm:spPr/>
    </dgm:pt>
    <dgm:pt modelId="{234828DE-563B-4061-8D64-6CBA4E41F533}" type="pres">
      <dgm:prSet presAssocID="{4D84E8DD-6F29-4B03-B3D3-FE5A78A387A3}" presName="iconBgRect" presStyleLbl="bgShp" presStyleIdx="2" presStyleCnt="4"/>
      <dgm:spPr/>
    </dgm:pt>
    <dgm:pt modelId="{1F579482-59D9-49D4-A964-D916A0E058B2}" type="pres">
      <dgm:prSet presAssocID="{4D84E8DD-6F29-4B03-B3D3-FE5A78A387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F41AED34-7E9D-4B4F-8E67-FDC6FB5631EE}" type="pres">
      <dgm:prSet presAssocID="{4D84E8DD-6F29-4B03-B3D3-FE5A78A387A3}" presName="spaceRect" presStyleCnt="0"/>
      <dgm:spPr/>
    </dgm:pt>
    <dgm:pt modelId="{B349CB25-742D-40D6-BF6B-A2853CA96E74}" type="pres">
      <dgm:prSet presAssocID="{4D84E8DD-6F29-4B03-B3D3-FE5A78A387A3}" presName="textRect" presStyleLbl="revTx" presStyleIdx="2" presStyleCnt="4">
        <dgm:presLayoutVars>
          <dgm:chMax val="1"/>
          <dgm:chPref val="1"/>
        </dgm:presLayoutVars>
      </dgm:prSet>
      <dgm:spPr/>
    </dgm:pt>
    <dgm:pt modelId="{5589B0E6-AE38-4B96-9EAB-2059BA21D1FB}" type="pres">
      <dgm:prSet presAssocID="{6EF9DDDD-69D2-4D9B-8F5A-EF2772D94E9B}" presName="sibTrans" presStyleLbl="sibTrans2D1" presStyleIdx="0" presStyleCnt="0"/>
      <dgm:spPr/>
    </dgm:pt>
    <dgm:pt modelId="{BCF6477D-734F-4FA9-80D8-ADA299B57C77}" type="pres">
      <dgm:prSet presAssocID="{659E40FD-8C08-4C90-8378-F909EE683BBC}" presName="compNode" presStyleCnt="0"/>
      <dgm:spPr/>
    </dgm:pt>
    <dgm:pt modelId="{2B2404A8-E497-4089-B18F-9C7397FD1617}" type="pres">
      <dgm:prSet presAssocID="{659E40FD-8C08-4C90-8378-F909EE683BBC}" presName="iconBgRect" presStyleLbl="bgShp" presStyleIdx="3" presStyleCnt="4"/>
      <dgm:spPr/>
    </dgm:pt>
    <dgm:pt modelId="{764345E7-BE0E-427E-AC6F-0AAC0ADD9CA0}" type="pres">
      <dgm:prSet presAssocID="{659E40FD-8C08-4C90-8378-F909EE683B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D12E6322-84CE-4922-B271-CCA438EB54A6}" type="pres">
      <dgm:prSet presAssocID="{659E40FD-8C08-4C90-8378-F909EE683BBC}" presName="spaceRect" presStyleCnt="0"/>
      <dgm:spPr/>
    </dgm:pt>
    <dgm:pt modelId="{4C419F6E-6966-4772-B82A-2F61DF5B7A19}" type="pres">
      <dgm:prSet presAssocID="{659E40FD-8C08-4C90-8378-F909EE683BBC}" presName="textRect" presStyleLbl="revTx" presStyleIdx="3" presStyleCnt="4">
        <dgm:presLayoutVars>
          <dgm:chMax val="1"/>
          <dgm:chPref val="1"/>
        </dgm:presLayoutVars>
      </dgm:prSet>
      <dgm:spPr/>
    </dgm:pt>
  </dgm:ptLst>
  <dgm:cxnLst>
    <dgm:cxn modelId="{B2C2F210-D374-44F6-BA69-548334D63B83}" srcId="{CB30F8C9-E8A4-4633-A028-873FF87A3644}" destId="{4ED114AF-6D11-4293-994E-BCC25A2D839B}" srcOrd="0" destOrd="0" parTransId="{C4E020FE-78CA-4C6D-BA22-79C12E00D024}" sibTransId="{54E03133-D0BB-4938-B040-B6EF6A33B281}"/>
    <dgm:cxn modelId="{B1A99318-B635-491E-BBB7-EBB9A50164DA}" type="presOf" srcId="{54E03133-D0BB-4938-B040-B6EF6A33B281}" destId="{60E1BE36-E480-4FA6-9CD3-735FF0FCF6A1}" srcOrd="0" destOrd="0" presId="urn:microsoft.com/office/officeart/2018/2/layout/IconCircleList"/>
    <dgm:cxn modelId="{484E515A-BBC2-4B7D-B27F-110CD7627E95}" srcId="{CB30F8C9-E8A4-4633-A028-873FF87A3644}" destId="{FA333E8C-B03A-4391-9DAC-0B46C9178CEE}" srcOrd="1" destOrd="0" parTransId="{B2BC64FC-A087-44BF-919F-7FBB5795A2C8}" sibTransId="{939F41A8-28A0-406C-A967-31B2BECF1840}"/>
    <dgm:cxn modelId="{0B6A3E71-3653-4C7E-B963-8D9C4CEA774A}" type="presOf" srcId="{4ED114AF-6D11-4293-994E-BCC25A2D839B}" destId="{EAF999E2-D12F-482B-B9EE-82D484A56A18}" srcOrd="0" destOrd="0" presId="urn:microsoft.com/office/officeart/2018/2/layout/IconCircleList"/>
    <dgm:cxn modelId="{7C91FA81-1D4F-49EB-BAE0-4B6DBA810ED0}" type="presOf" srcId="{4D84E8DD-6F29-4B03-B3D3-FE5A78A387A3}" destId="{B349CB25-742D-40D6-BF6B-A2853CA96E74}" srcOrd="0" destOrd="0" presId="urn:microsoft.com/office/officeart/2018/2/layout/IconCircleList"/>
    <dgm:cxn modelId="{99664187-4FFB-44A2-910D-E3046B5EB1E1}" type="presOf" srcId="{939F41A8-28A0-406C-A967-31B2BECF1840}" destId="{D9D925FF-2895-43B8-9E90-7B3F60248F12}" srcOrd="0" destOrd="0" presId="urn:microsoft.com/office/officeart/2018/2/layout/IconCircleList"/>
    <dgm:cxn modelId="{86FCCC8B-361A-445F-89ED-5564F002A17B}" srcId="{CB30F8C9-E8A4-4633-A028-873FF87A3644}" destId="{659E40FD-8C08-4C90-8378-F909EE683BBC}" srcOrd="3" destOrd="0" parTransId="{D4840523-D14C-40E6-BD59-FA4C51C5511E}" sibTransId="{CE3456C8-71DD-44B3-A4C3-377940C2E54D}"/>
    <dgm:cxn modelId="{FFEC1994-328A-473F-9891-D3DFCC1BE90B}" srcId="{CB30F8C9-E8A4-4633-A028-873FF87A3644}" destId="{4D84E8DD-6F29-4B03-B3D3-FE5A78A387A3}" srcOrd="2" destOrd="0" parTransId="{725D385B-A46A-4157-BAAE-FB912F8060A4}" sibTransId="{6EF9DDDD-69D2-4D9B-8F5A-EF2772D94E9B}"/>
    <dgm:cxn modelId="{F74CBFB9-C2C3-4A47-82AD-B969EA06C857}" type="presOf" srcId="{CB30F8C9-E8A4-4633-A028-873FF87A3644}" destId="{DE82DD8A-FF8F-4F4C-B636-B43304595FE8}" srcOrd="0" destOrd="0" presId="urn:microsoft.com/office/officeart/2018/2/layout/IconCircleList"/>
    <dgm:cxn modelId="{619710ED-9112-457F-9980-00C36E36DF26}" type="presOf" srcId="{FA333E8C-B03A-4391-9DAC-0B46C9178CEE}" destId="{FFBDAFA5-EDFE-461F-9140-82AB7592D40A}" srcOrd="0" destOrd="0" presId="urn:microsoft.com/office/officeart/2018/2/layout/IconCircleList"/>
    <dgm:cxn modelId="{199BA2F9-AFDB-4B8C-9E2F-91581448D51D}" type="presOf" srcId="{659E40FD-8C08-4C90-8378-F909EE683BBC}" destId="{4C419F6E-6966-4772-B82A-2F61DF5B7A19}" srcOrd="0" destOrd="0" presId="urn:microsoft.com/office/officeart/2018/2/layout/IconCircleList"/>
    <dgm:cxn modelId="{629B5DFD-2A47-430B-95DE-D7BB326BBC21}" type="presOf" srcId="{6EF9DDDD-69D2-4D9B-8F5A-EF2772D94E9B}" destId="{5589B0E6-AE38-4B96-9EAB-2059BA21D1FB}" srcOrd="0" destOrd="0" presId="urn:microsoft.com/office/officeart/2018/2/layout/IconCircleList"/>
    <dgm:cxn modelId="{80DCF27F-6FF7-4E0C-965C-4857376F4A3D}" type="presParOf" srcId="{DE82DD8A-FF8F-4F4C-B636-B43304595FE8}" destId="{109BB111-6481-4253-BDAE-0AA153A97316}" srcOrd="0" destOrd="0" presId="urn:microsoft.com/office/officeart/2018/2/layout/IconCircleList"/>
    <dgm:cxn modelId="{74524DB0-26ED-43CC-8312-D68096B9EA60}" type="presParOf" srcId="{109BB111-6481-4253-BDAE-0AA153A97316}" destId="{684B7688-DEBB-47EA-8B76-9085F6EF6125}" srcOrd="0" destOrd="0" presId="urn:microsoft.com/office/officeart/2018/2/layout/IconCircleList"/>
    <dgm:cxn modelId="{0D5054BE-C4C6-493E-BD19-2038110CC31D}" type="presParOf" srcId="{684B7688-DEBB-47EA-8B76-9085F6EF6125}" destId="{449654F3-323F-4444-A8C0-DD75AC6B9E9D}" srcOrd="0" destOrd="0" presId="urn:microsoft.com/office/officeart/2018/2/layout/IconCircleList"/>
    <dgm:cxn modelId="{DDF3EE90-F635-4A28-8D63-21BEE5FE54C2}" type="presParOf" srcId="{684B7688-DEBB-47EA-8B76-9085F6EF6125}" destId="{100323FF-1B88-432B-B0E1-7FBA5F8E7B5A}" srcOrd="1" destOrd="0" presId="urn:microsoft.com/office/officeart/2018/2/layout/IconCircleList"/>
    <dgm:cxn modelId="{E3970B6F-7017-4CAF-BC05-86A593047537}" type="presParOf" srcId="{684B7688-DEBB-47EA-8B76-9085F6EF6125}" destId="{92BF3E83-9DFF-4BF3-8677-50AFD8E4E171}" srcOrd="2" destOrd="0" presId="urn:microsoft.com/office/officeart/2018/2/layout/IconCircleList"/>
    <dgm:cxn modelId="{0A5AF92E-EEE4-40C4-A169-6132D9CF551F}" type="presParOf" srcId="{684B7688-DEBB-47EA-8B76-9085F6EF6125}" destId="{EAF999E2-D12F-482B-B9EE-82D484A56A18}" srcOrd="3" destOrd="0" presId="urn:microsoft.com/office/officeart/2018/2/layout/IconCircleList"/>
    <dgm:cxn modelId="{47DA11FD-D53C-49C0-AA79-1CB1A715F4E6}" type="presParOf" srcId="{109BB111-6481-4253-BDAE-0AA153A97316}" destId="{60E1BE36-E480-4FA6-9CD3-735FF0FCF6A1}" srcOrd="1" destOrd="0" presId="urn:microsoft.com/office/officeart/2018/2/layout/IconCircleList"/>
    <dgm:cxn modelId="{2AB38B39-F526-4E43-B2E0-C8CBF361B26A}" type="presParOf" srcId="{109BB111-6481-4253-BDAE-0AA153A97316}" destId="{9BE32528-F0CF-41F9-A340-D24FFAC51705}" srcOrd="2" destOrd="0" presId="urn:microsoft.com/office/officeart/2018/2/layout/IconCircleList"/>
    <dgm:cxn modelId="{21B4A824-DDA7-4462-B970-020648787808}" type="presParOf" srcId="{9BE32528-F0CF-41F9-A340-D24FFAC51705}" destId="{15E38BF1-A0DB-4B51-AC4A-1271FD810863}" srcOrd="0" destOrd="0" presId="urn:microsoft.com/office/officeart/2018/2/layout/IconCircleList"/>
    <dgm:cxn modelId="{CDA3E6DF-1D44-4955-8329-3E8573E4500F}" type="presParOf" srcId="{9BE32528-F0CF-41F9-A340-D24FFAC51705}" destId="{7844D60F-D66D-449B-87AA-1A7E7D68FC62}" srcOrd="1" destOrd="0" presId="urn:microsoft.com/office/officeart/2018/2/layout/IconCircleList"/>
    <dgm:cxn modelId="{BDBED64F-5B98-403C-83BA-0D5816695EAA}" type="presParOf" srcId="{9BE32528-F0CF-41F9-A340-D24FFAC51705}" destId="{336BD0E5-1FF6-4807-ABFA-5EA3BB1E42FA}" srcOrd="2" destOrd="0" presId="urn:microsoft.com/office/officeart/2018/2/layout/IconCircleList"/>
    <dgm:cxn modelId="{13010746-62AA-49CD-9B31-CE39FC15ACE1}" type="presParOf" srcId="{9BE32528-F0CF-41F9-A340-D24FFAC51705}" destId="{FFBDAFA5-EDFE-461F-9140-82AB7592D40A}" srcOrd="3" destOrd="0" presId="urn:microsoft.com/office/officeart/2018/2/layout/IconCircleList"/>
    <dgm:cxn modelId="{7474A1CC-2B0F-4A29-8401-3B9A257A008B}" type="presParOf" srcId="{109BB111-6481-4253-BDAE-0AA153A97316}" destId="{D9D925FF-2895-43B8-9E90-7B3F60248F12}" srcOrd="3" destOrd="0" presId="urn:microsoft.com/office/officeart/2018/2/layout/IconCircleList"/>
    <dgm:cxn modelId="{BDD5EA71-7503-4811-B2FF-435121C035AB}" type="presParOf" srcId="{109BB111-6481-4253-BDAE-0AA153A97316}" destId="{BAC0C085-F981-41B9-A8C9-23FCC672B35D}" srcOrd="4" destOrd="0" presId="urn:microsoft.com/office/officeart/2018/2/layout/IconCircleList"/>
    <dgm:cxn modelId="{B36FCDA8-D208-4BC1-B03A-1AB01F81EF78}" type="presParOf" srcId="{BAC0C085-F981-41B9-A8C9-23FCC672B35D}" destId="{234828DE-563B-4061-8D64-6CBA4E41F533}" srcOrd="0" destOrd="0" presId="urn:microsoft.com/office/officeart/2018/2/layout/IconCircleList"/>
    <dgm:cxn modelId="{7CB39C4D-84D6-4664-99CC-4547F61198BC}" type="presParOf" srcId="{BAC0C085-F981-41B9-A8C9-23FCC672B35D}" destId="{1F579482-59D9-49D4-A964-D916A0E058B2}" srcOrd="1" destOrd="0" presId="urn:microsoft.com/office/officeart/2018/2/layout/IconCircleList"/>
    <dgm:cxn modelId="{2E84CA63-6F55-481E-B289-3F5179BF62C4}" type="presParOf" srcId="{BAC0C085-F981-41B9-A8C9-23FCC672B35D}" destId="{F41AED34-7E9D-4B4F-8E67-FDC6FB5631EE}" srcOrd="2" destOrd="0" presId="urn:microsoft.com/office/officeart/2018/2/layout/IconCircleList"/>
    <dgm:cxn modelId="{75FBE654-0CEC-4B47-A8EA-0A3C974774E3}" type="presParOf" srcId="{BAC0C085-F981-41B9-A8C9-23FCC672B35D}" destId="{B349CB25-742D-40D6-BF6B-A2853CA96E74}" srcOrd="3" destOrd="0" presId="urn:microsoft.com/office/officeart/2018/2/layout/IconCircleList"/>
    <dgm:cxn modelId="{60E8E0FA-5FFD-43F0-96D3-D92CF7FE57D0}" type="presParOf" srcId="{109BB111-6481-4253-BDAE-0AA153A97316}" destId="{5589B0E6-AE38-4B96-9EAB-2059BA21D1FB}" srcOrd="5" destOrd="0" presId="urn:microsoft.com/office/officeart/2018/2/layout/IconCircleList"/>
    <dgm:cxn modelId="{24498F65-A26C-479B-A576-9D103FED00B5}" type="presParOf" srcId="{109BB111-6481-4253-BDAE-0AA153A97316}" destId="{BCF6477D-734F-4FA9-80D8-ADA299B57C77}" srcOrd="6" destOrd="0" presId="urn:microsoft.com/office/officeart/2018/2/layout/IconCircleList"/>
    <dgm:cxn modelId="{E251A47A-F921-4FF0-BDFE-045A8BE45A2D}" type="presParOf" srcId="{BCF6477D-734F-4FA9-80D8-ADA299B57C77}" destId="{2B2404A8-E497-4089-B18F-9C7397FD1617}" srcOrd="0" destOrd="0" presId="urn:microsoft.com/office/officeart/2018/2/layout/IconCircleList"/>
    <dgm:cxn modelId="{E2D5FDD7-E0F9-4629-BDD8-57BAC4BE5646}" type="presParOf" srcId="{BCF6477D-734F-4FA9-80D8-ADA299B57C77}" destId="{764345E7-BE0E-427E-AC6F-0AAC0ADD9CA0}" srcOrd="1" destOrd="0" presId="urn:microsoft.com/office/officeart/2018/2/layout/IconCircleList"/>
    <dgm:cxn modelId="{555E6A67-4250-4CEF-B52A-5408A29D794F}" type="presParOf" srcId="{BCF6477D-734F-4FA9-80D8-ADA299B57C77}" destId="{D12E6322-84CE-4922-B271-CCA438EB54A6}" srcOrd="2" destOrd="0" presId="urn:microsoft.com/office/officeart/2018/2/layout/IconCircleList"/>
    <dgm:cxn modelId="{E233ED93-9A4A-4952-A99D-DE7834EBAC7D}" type="presParOf" srcId="{BCF6477D-734F-4FA9-80D8-ADA299B57C77}" destId="{4C419F6E-6966-4772-B82A-2F61DF5B7A1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CD4679-E26E-445F-8FFE-0665B2D065B9}">
      <dsp:nvSpPr>
        <dsp:cNvPr id="0" name=""/>
        <dsp:cNvSpPr/>
      </dsp:nvSpPr>
      <dsp:spPr>
        <a:xfrm>
          <a:off x="77497" y="977985"/>
          <a:ext cx="827819" cy="827819"/>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C067C-AAFB-4125-B02E-7A39B296B0EB}">
      <dsp:nvSpPr>
        <dsp:cNvPr id="0" name=""/>
        <dsp:cNvSpPr/>
      </dsp:nvSpPr>
      <dsp:spPr>
        <a:xfrm>
          <a:off x="251339" y="1151827"/>
          <a:ext cx="480135" cy="4801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938AA-B02F-4691-9788-B591B55533CD}">
      <dsp:nvSpPr>
        <dsp:cNvPr id="0" name=""/>
        <dsp:cNvSpPr/>
      </dsp:nvSpPr>
      <dsp:spPr>
        <a:xfrm>
          <a:off x="1082706" y="977985"/>
          <a:ext cx="1951288" cy="827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dirty="0"/>
            <a:t>How water moves in the brain</a:t>
          </a:r>
        </a:p>
      </dsp:txBody>
      <dsp:txXfrm>
        <a:off x="1082706" y="977985"/>
        <a:ext cx="1951288" cy="827819"/>
      </dsp:txXfrm>
    </dsp:sp>
    <dsp:sp modelId="{D39B9B98-3ADB-4149-BC76-1958E7A8E21D}">
      <dsp:nvSpPr>
        <dsp:cNvPr id="0" name=""/>
        <dsp:cNvSpPr/>
      </dsp:nvSpPr>
      <dsp:spPr>
        <a:xfrm>
          <a:off x="3373992" y="977985"/>
          <a:ext cx="827819" cy="827819"/>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20786-983E-4CD8-9927-EF12F729CA1A}">
      <dsp:nvSpPr>
        <dsp:cNvPr id="0" name=""/>
        <dsp:cNvSpPr/>
      </dsp:nvSpPr>
      <dsp:spPr>
        <a:xfrm>
          <a:off x="3547834" y="1151827"/>
          <a:ext cx="480135" cy="4801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0691DD-35C9-4517-B823-317C4CDFBE2C}">
      <dsp:nvSpPr>
        <dsp:cNvPr id="0" name=""/>
        <dsp:cNvSpPr/>
      </dsp:nvSpPr>
      <dsp:spPr>
        <a:xfrm>
          <a:off x="4379201" y="977985"/>
          <a:ext cx="1951288" cy="827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dirty="0"/>
            <a:t>Water tends to move along the direction of nerve fibers</a:t>
          </a:r>
        </a:p>
      </dsp:txBody>
      <dsp:txXfrm>
        <a:off x="4379201" y="977985"/>
        <a:ext cx="1951288" cy="827819"/>
      </dsp:txXfrm>
    </dsp:sp>
    <dsp:sp modelId="{D030B243-3D44-4FA2-A1F9-BAB8F46EEE04}">
      <dsp:nvSpPr>
        <dsp:cNvPr id="0" name=""/>
        <dsp:cNvSpPr/>
      </dsp:nvSpPr>
      <dsp:spPr>
        <a:xfrm>
          <a:off x="77497" y="2545532"/>
          <a:ext cx="827819" cy="827819"/>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E0B19-C774-41AF-A5CE-B4986130CB30}">
      <dsp:nvSpPr>
        <dsp:cNvPr id="0" name=""/>
        <dsp:cNvSpPr/>
      </dsp:nvSpPr>
      <dsp:spPr>
        <a:xfrm>
          <a:off x="251339" y="2719374"/>
          <a:ext cx="480135" cy="4801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FCA3BD-887F-4371-9895-2604D615A570}">
      <dsp:nvSpPr>
        <dsp:cNvPr id="0" name=""/>
        <dsp:cNvSpPr/>
      </dsp:nvSpPr>
      <dsp:spPr>
        <a:xfrm>
          <a:off x="1082706" y="2545532"/>
          <a:ext cx="1951288" cy="827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dirty="0"/>
            <a:t>Maps white matter pathways and checks health and organization</a:t>
          </a:r>
        </a:p>
      </dsp:txBody>
      <dsp:txXfrm>
        <a:off x="1082706" y="2545532"/>
        <a:ext cx="1951288" cy="827819"/>
      </dsp:txXfrm>
    </dsp:sp>
    <dsp:sp modelId="{60539F31-28CF-4801-A71D-0A212C6A98C4}">
      <dsp:nvSpPr>
        <dsp:cNvPr id="0" name=""/>
        <dsp:cNvSpPr/>
      </dsp:nvSpPr>
      <dsp:spPr>
        <a:xfrm>
          <a:off x="3373992" y="2545532"/>
          <a:ext cx="827819" cy="827819"/>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1458DB-3307-4303-9F97-0FC56E63960A}">
      <dsp:nvSpPr>
        <dsp:cNvPr id="0" name=""/>
        <dsp:cNvSpPr/>
      </dsp:nvSpPr>
      <dsp:spPr>
        <a:xfrm>
          <a:off x="3547834" y="2719374"/>
          <a:ext cx="480135" cy="4801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936BCF-4AE5-449E-AE3C-1971E4637918}">
      <dsp:nvSpPr>
        <dsp:cNvPr id="0" name=""/>
        <dsp:cNvSpPr/>
      </dsp:nvSpPr>
      <dsp:spPr>
        <a:xfrm>
          <a:off x="4379201" y="2545532"/>
          <a:ext cx="1951288" cy="827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kern="1200" dirty="0"/>
            <a:t>Useful for studying how exercise, injury, or aging affect the brain</a:t>
          </a:r>
        </a:p>
      </dsp:txBody>
      <dsp:txXfrm>
        <a:off x="4379201" y="2545532"/>
        <a:ext cx="1951288" cy="827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654F3-323F-4444-A8C0-DD75AC6B9E9D}">
      <dsp:nvSpPr>
        <dsp:cNvPr id="0" name=""/>
        <dsp:cNvSpPr/>
      </dsp:nvSpPr>
      <dsp:spPr>
        <a:xfrm>
          <a:off x="212335" y="469890"/>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323FF-1B88-432B-B0E1-7FBA5F8E7B5A}">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999E2-D12F-482B-B9EE-82D484A56A18}">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Brain plasticity assessment following exercise interventions</a:t>
          </a:r>
        </a:p>
      </dsp:txBody>
      <dsp:txXfrm>
        <a:off x="1834517" y="469890"/>
        <a:ext cx="3148942" cy="1335915"/>
      </dsp:txXfrm>
    </dsp:sp>
    <dsp:sp modelId="{15E38BF1-A0DB-4B51-AC4A-1271FD810863}">
      <dsp:nvSpPr>
        <dsp:cNvPr id="0" name=""/>
        <dsp:cNvSpPr/>
      </dsp:nvSpPr>
      <dsp:spPr>
        <a:xfrm>
          <a:off x="5532139" y="469890"/>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4D60F-D66D-449B-87AA-1A7E7D68FC62}">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BDAFA5-EDFE-461F-9140-82AB7592D40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Monitoring recovery from sports-related concussion </a:t>
          </a:r>
        </a:p>
      </dsp:txBody>
      <dsp:txXfrm>
        <a:off x="7154322" y="469890"/>
        <a:ext cx="3148942" cy="1335915"/>
      </dsp:txXfrm>
    </dsp:sp>
    <dsp:sp modelId="{234828DE-563B-4061-8D64-6CBA4E41F533}">
      <dsp:nvSpPr>
        <dsp:cNvPr id="0" name=""/>
        <dsp:cNvSpPr/>
      </dsp:nvSpPr>
      <dsp:spPr>
        <a:xfrm>
          <a:off x="212335" y="2545532"/>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79482-59D9-49D4-A964-D916A0E058B2}">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9CB25-742D-40D6-BF6B-A2853CA96E74}">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Evaluating white matter integrity in relation to skill acquisition</a:t>
          </a:r>
        </a:p>
      </dsp:txBody>
      <dsp:txXfrm>
        <a:off x="1834517" y="2545532"/>
        <a:ext cx="3148942" cy="1335915"/>
      </dsp:txXfrm>
    </dsp:sp>
    <dsp:sp modelId="{2B2404A8-E497-4089-B18F-9C7397FD1617}">
      <dsp:nvSpPr>
        <dsp:cNvPr id="0" name=""/>
        <dsp:cNvSpPr/>
      </dsp:nvSpPr>
      <dsp:spPr>
        <a:xfrm>
          <a:off x="5532139" y="2545532"/>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4345E7-BE0E-427E-AC6F-0AAC0ADD9CA0}">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419F6E-6966-4772-B82A-2F61DF5B7A19}">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Measuring exercise-induced neuroplasticity across the lifespan</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348ED-A8A2-D543-B2F8-A7D9A775D7B4}" type="datetimeFigureOut">
              <a:rPr lang="en-US" smtClean="0"/>
              <a:t>6/26/25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094CEE-295C-A84C-945C-AAADAC19F8D9}" type="slidenum">
              <a:rPr lang="en-US" smtClean="0"/>
              <a:t>‹#›</a:t>
            </a:fld>
            <a:endParaRPr lang="en-US"/>
          </a:p>
        </p:txBody>
      </p:sp>
    </p:spTree>
    <p:extLst>
      <p:ext uri="{BB962C8B-B14F-4D97-AF65-F5344CB8AC3E}">
        <p14:creationId xmlns:p14="http://schemas.microsoft.com/office/powerpoint/2010/main" val="182075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094CEE-295C-A84C-945C-AAADAC19F8D9}" type="slidenum">
              <a:rPr lang="en-US" smtClean="0"/>
              <a:t>1</a:t>
            </a:fld>
            <a:endParaRPr lang="en-US"/>
          </a:p>
        </p:txBody>
      </p:sp>
    </p:spTree>
    <p:extLst>
      <p:ext uri="{BB962C8B-B14F-4D97-AF65-F5344CB8AC3E}">
        <p14:creationId xmlns:p14="http://schemas.microsoft.com/office/powerpoint/2010/main" val="3339029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B4E8C-5264-8CBC-7844-6169E31C9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0AABF5-A455-746A-5892-A7A4D37EF2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A0AB3D-A688-2639-B2BE-C75D714268D9}"/>
              </a:ext>
            </a:extLst>
          </p:cNvPr>
          <p:cNvSpPr>
            <a:spLocks noGrp="1"/>
          </p:cNvSpPr>
          <p:nvPr>
            <p:ph type="body" idx="1"/>
          </p:nvPr>
        </p:nvSpPr>
        <p:spPr/>
        <p:txBody>
          <a:bodyPr/>
          <a:lstStyle/>
          <a:p>
            <a:r>
              <a:rPr lang="en-US" dirty="0"/>
              <a:t>Fixel-based analysis is a </a:t>
            </a:r>
            <a:r>
              <a:rPr lang="en-US" b="1" dirty="0"/>
              <a:t>more advanced way to study white matter</a:t>
            </a:r>
            <a:r>
              <a:rPr lang="en-US" dirty="0"/>
              <a:t>. Instead of looking at whole regions, it zooms in and separates out </a:t>
            </a:r>
            <a:r>
              <a:rPr lang="en-US" b="1" dirty="0"/>
              <a:t>individual fiber populations</a:t>
            </a:r>
            <a:r>
              <a:rPr lang="en-US" dirty="0"/>
              <a:t>—even when they cross or overlap in the same spot.</a:t>
            </a:r>
          </a:p>
          <a:p>
            <a:r>
              <a:rPr lang="en-US" dirty="0"/>
              <a:t>Think of it like zooming into the map and analyzing </a:t>
            </a:r>
            <a:r>
              <a:rPr lang="en-US" b="1" dirty="0"/>
              <a:t>each street separately</a:t>
            </a:r>
            <a:r>
              <a:rPr lang="en-US" dirty="0"/>
              <a:t>.</a:t>
            </a:r>
          </a:p>
          <a:p>
            <a:endParaRPr lang="en-US" dirty="0"/>
          </a:p>
          <a:p>
            <a:r>
              <a:rPr lang="en-US" b="1" dirty="0"/>
              <a:t>Fiber Density (FD) –</a:t>
            </a:r>
          </a:p>
          <a:p>
            <a:r>
              <a:rPr lang="en-US" dirty="0"/>
              <a:t>Looks at </a:t>
            </a:r>
            <a:r>
              <a:rPr lang="en-US" b="1" dirty="0"/>
              <a:t>how many axons</a:t>
            </a:r>
            <a:r>
              <a:rPr lang="en-US" dirty="0"/>
              <a:t> are packed into a specific fiber bundle</a:t>
            </a:r>
          </a:p>
          <a:p>
            <a:r>
              <a:rPr lang="en-US" b="1" dirty="0"/>
              <a:t>High FD</a:t>
            </a:r>
            <a:r>
              <a:rPr lang="en-US" dirty="0"/>
              <a:t> = more axons (healthy, dense communication wires)</a:t>
            </a:r>
          </a:p>
          <a:p>
            <a:r>
              <a:rPr lang="en-US" b="1" dirty="0"/>
              <a:t>Low FD</a:t>
            </a:r>
            <a:r>
              <a:rPr lang="en-US" dirty="0"/>
              <a:t> = fewer axons (may mean axonal loss or degeneration)</a:t>
            </a:r>
          </a:p>
          <a:p>
            <a:endParaRPr lang="en-US" dirty="0"/>
          </a:p>
          <a:p>
            <a:r>
              <a:rPr lang="en-US" b="1" dirty="0"/>
              <a:t>2. Fiber Cross-Section (FC) –</a:t>
            </a:r>
          </a:p>
          <a:p>
            <a:r>
              <a:rPr lang="en-US" dirty="0"/>
              <a:t>Measures the </a:t>
            </a:r>
            <a:r>
              <a:rPr lang="en-US" b="1" dirty="0"/>
              <a:t>size</a:t>
            </a:r>
            <a:r>
              <a:rPr lang="en-US" dirty="0"/>
              <a:t> of the fiber bundle itself</a:t>
            </a:r>
          </a:p>
          <a:p>
            <a:r>
              <a:rPr lang="en-US" b="1" dirty="0"/>
              <a:t>High FC</a:t>
            </a:r>
            <a:r>
              <a:rPr lang="en-US" dirty="0"/>
              <a:t> = a wide, healthy bundle</a:t>
            </a:r>
          </a:p>
          <a:p>
            <a:r>
              <a:rPr lang="en-US" b="1" dirty="0"/>
              <a:t>Low FC</a:t>
            </a:r>
            <a:r>
              <a:rPr lang="en-US" dirty="0"/>
              <a:t> = the bundle is shrinking (possibly from atrophy or underdevelopment)</a:t>
            </a:r>
          </a:p>
          <a:p>
            <a:endParaRPr lang="en-US" dirty="0"/>
          </a:p>
          <a:p>
            <a:r>
              <a:rPr lang="en-US" b="1" dirty="0"/>
              <a:t>3. Fiber Density and Cross-Section (FDC) – </a:t>
            </a:r>
          </a:p>
          <a:p>
            <a:r>
              <a:rPr lang="en-US" dirty="0"/>
              <a:t>Combines both density and size</a:t>
            </a:r>
          </a:p>
          <a:p>
            <a:r>
              <a:rPr lang="en-US" b="1" dirty="0"/>
              <a:t>High FDC</a:t>
            </a:r>
            <a:r>
              <a:rPr lang="en-US" dirty="0"/>
              <a:t> = strong, healthy wiring (lots of axons in a wide bundle)</a:t>
            </a:r>
          </a:p>
          <a:p>
            <a:r>
              <a:rPr lang="en-US" b="1" dirty="0"/>
              <a:t>Low FDC</a:t>
            </a:r>
            <a:r>
              <a:rPr lang="en-US" dirty="0"/>
              <a:t> = signs of reduced brain wiring health, either from inside the fibers (micro) or the bundle size itself (macro)</a:t>
            </a:r>
          </a:p>
          <a:p>
            <a:endParaRPr lang="en-US" dirty="0"/>
          </a:p>
          <a:p>
            <a:endParaRPr lang="en-US" dirty="0"/>
          </a:p>
        </p:txBody>
      </p:sp>
      <p:sp>
        <p:nvSpPr>
          <p:cNvPr id="4" name="Slide Number Placeholder 3">
            <a:extLst>
              <a:ext uri="{FF2B5EF4-FFF2-40B4-BE49-F238E27FC236}">
                <a16:creationId xmlns:a16="http://schemas.microsoft.com/office/drawing/2014/main" id="{D3D44808-2A2C-A63E-6D91-485D560FDB83}"/>
              </a:ext>
            </a:extLst>
          </p:cNvPr>
          <p:cNvSpPr>
            <a:spLocks noGrp="1"/>
          </p:cNvSpPr>
          <p:nvPr>
            <p:ph type="sldNum" sz="quarter" idx="5"/>
          </p:nvPr>
        </p:nvSpPr>
        <p:spPr/>
        <p:txBody>
          <a:bodyPr/>
          <a:lstStyle/>
          <a:p>
            <a:fld id="{38094CEE-295C-A84C-945C-AAADAC19F8D9}" type="slidenum">
              <a:rPr lang="en-US" smtClean="0"/>
              <a:t>10</a:t>
            </a:fld>
            <a:endParaRPr lang="en-US"/>
          </a:p>
        </p:txBody>
      </p:sp>
    </p:spTree>
    <p:extLst>
      <p:ext uri="{BB962C8B-B14F-4D97-AF65-F5344CB8AC3E}">
        <p14:creationId xmlns:p14="http://schemas.microsoft.com/office/powerpoint/2010/main" val="283758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9DEB6-B7BC-5207-7CCF-317B71D5D2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B2ED9C-F298-8DEC-8362-6740E3E4B6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A574D-AD4B-C73F-FBCD-01A3C360CA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my work has extended the work in our lab, extending the work from DTI to </a:t>
            </a:r>
            <a:r>
              <a:rPr lang="en-US" dirty="0" err="1"/>
              <a:t>fixels</a:t>
            </a:r>
            <a:r>
              <a:rPr lang="en-US" dirty="0"/>
              <a:t>. We see decreased white matter integrity are associated with increased age. Moreover, increased integrity in these tracks were associated with better </a:t>
            </a:r>
            <a:r>
              <a:rPr lang="en-US" sz="1200" dirty="0">
                <a:solidFill>
                  <a:srgbClr val="000000"/>
                </a:solidFill>
                <a:latin typeface="Alatsi"/>
                <a:ea typeface="Alatsi"/>
                <a:cs typeface="Alatsi"/>
                <a:sym typeface="Alatsi"/>
              </a:rPr>
              <a:t>processing speed, attentional control, and working memory</a:t>
            </a:r>
            <a:endParaRPr lang="en-US" dirty="0"/>
          </a:p>
          <a:p>
            <a:endParaRPr lang="en-US" dirty="0"/>
          </a:p>
          <a:p>
            <a:r>
              <a:rPr lang="en-US" dirty="0"/>
              <a:t>However, see my talk later for more on cardiorespiratory fitness and </a:t>
            </a:r>
            <a:r>
              <a:rPr lang="en-US" dirty="0" err="1"/>
              <a:t>fixel</a:t>
            </a:r>
            <a:r>
              <a:rPr lang="en-US" dirty="0"/>
              <a:t> based analyses</a:t>
            </a:r>
          </a:p>
        </p:txBody>
      </p:sp>
      <p:sp>
        <p:nvSpPr>
          <p:cNvPr id="4" name="Slide Number Placeholder 3">
            <a:extLst>
              <a:ext uri="{FF2B5EF4-FFF2-40B4-BE49-F238E27FC236}">
                <a16:creationId xmlns:a16="http://schemas.microsoft.com/office/drawing/2014/main" id="{C00A490E-BCFB-E68D-02C7-E5E6BF2B0078}"/>
              </a:ext>
            </a:extLst>
          </p:cNvPr>
          <p:cNvSpPr>
            <a:spLocks noGrp="1"/>
          </p:cNvSpPr>
          <p:nvPr>
            <p:ph type="sldNum" sz="quarter" idx="5"/>
          </p:nvPr>
        </p:nvSpPr>
        <p:spPr/>
        <p:txBody>
          <a:bodyPr/>
          <a:lstStyle/>
          <a:p>
            <a:fld id="{38094CEE-295C-A84C-945C-AAADAC19F8D9}" type="slidenum">
              <a:rPr lang="en-US" smtClean="0"/>
              <a:t>11</a:t>
            </a:fld>
            <a:endParaRPr lang="en-US"/>
          </a:p>
        </p:txBody>
      </p:sp>
    </p:spTree>
    <p:extLst>
      <p:ext uri="{BB962C8B-B14F-4D97-AF65-F5344CB8AC3E}">
        <p14:creationId xmlns:p14="http://schemas.microsoft.com/office/powerpoint/2010/main" val="1413750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Technical challenges: </a:t>
            </a:r>
          </a:p>
          <a:p>
            <a:pPr lvl="1"/>
            <a:r>
              <a:rPr lang="en-US" dirty="0"/>
              <a:t>Motion artifacts: "Even subtle head movement can significantly distort diffusion measurements”</a:t>
            </a:r>
          </a:p>
          <a:p>
            <a:pPr lvl="1"/>
            <a:r>
              <a:rPr lang="en-US" dirty="0" err="1"/>
              <a:t>StN</a:t>
            </a:r>
            <a:r>
              <a:rPr lang="en-US" dirty="0"/>
              <a:t> "Lower SNR than conventional MRI, particularly at higher b-values”</a:t>
            </a:r>
          </a:p>
          <a:p>
            <a:pPr lvl="1"/>
            <a:r>
              <a:rPr lang="en-US" dirty="0"/>
              <a:t>Scanner variability: "Cross-site and cross-scanner comparisons remain problematic”</a:t>
            </a:r>
          </a:p>
          <a:p>
            <a:pPr lvl="1"/>
            <a:endParaRPr lang="en-US" dirty="0"/>
          </a:p>
          <a:p>
            <a:pPr lvl="1"/>
            <a:r>
              <a:rPr lang="en-US" dirty="0"/>
              <a:t>Hydration status: "Can alter diffusion measurements by 5-8% in white matter”</a:t>
            </a:r>
          </a:p>
          <a:p>
            <a:pPr lvl="1"/>
            <a:r>
              <a:rPr lang="en-US" dirty="0"/>
              <a:t>Recent exercise: "Acute effects on cerebral blood flow impact diffusion parameters”</a:t>
            </a:r>
          </a:p>
          <a:p>
            <a:pPr lvl="1"/>
            <a:r>
              <a:rPr lang="en-US" dirty="0"/>
              <a:t>age: sex, socioeconomic status, BMI, can impact associations in white matter</a:t>
            </a:r>
          </a:p>
          <a:p>
            <a:pPr lvl="1"/>
            <a:endParaRPr lang="en-US" dirty="0"/>
          </a:p>
          <a:p>
            <a:endParaRPr lang="en-US" dirty="0"/>
          </a:p>
        </p:txBody>
      </p:sp>
      <p:sp>
        <p:nvSpPr>
          <p:cNvPr id="4" name="Slide Number Placeholder 3"/>
          <p:cNvSpPr>
            <a:spLocks noGrp="1"/>
          </p:cNvSpPr>
          <p:nvPr>
            <p:ph type="sldNum" sz="quarter" idx="5"/>
          </p:nvPr>
        </p:nvSpPr>
        <p:spPr/>
        <p:txBody>
          <a:bodyPr/>
          <a:lstStyle/>
          <a:p>
            <a:fld id="{38094CEE-295C-A84C-945C-AAADAC19F8D9}" type="slidenum">
              <a:rPr lang="en-US" smtClean="0"/>
              <a:t>12</a:t>
            </a:fld>
            <a:endParaRPr lang="en-US"/>
          </a:p>
        </p:txBody>
      </p:sp>
    </p:spTree>
    <p:extLst>
      <p:ext uri="{BB962C8B-B14F-4D97-AF65-F5344CB8AC3E}">
        <p14:creationId xmlns:p14="http://schemas.microsoft.com/office/powerpoint/2010/main" val="2371702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"Multi-shell acquisitions improve model fitting and reduce uncertainty"</a:t>
            </a:r>
          </a:p>
          <a:p>
            <a:pPr>
              <a:buFont typeface="Arial" panose="020B0604020202020204" pitchFamily="34" charset="0"/>
              <a:buChar char="•"/>
            </a:pPr>
            <a:r>
              <a:rPr lang="en-US" dirty="0"/>
              <a:t>"Cardiac gating, or synching </a:t>
            </a:r>
            <a:r>
              <a:rPr lang="en-US" b="0" i="0" dirty="0">
                <a:solidFill>
                  <a:srgbClr val="EEF0FF"/>
                </a:solidFill>
                <a:effectLst/>
                <a:latin typeface="Google Sans"/>
              </a:rPr>
              <a:t>data acquisition with the heart's cardiac cycle,</a:t>
            </a:r>
            <a:r>
              <a:rPr lang="en-US" dirty="0"/>
              <a:t> minimizes pulsation artifacts in brainstem and cerebellar regions"</a:t>
            </a:r>
          </a:p>
          <a:p>
            <a:pPr>
              <a:buFont typeface="Arial" panose="020B0604020202020204" pitchFamily="34" charset="0"/>
              <a:buChar char="•"/>
            </a:pPr>
            <a:r>
              <a:rPr lang="en-US" dirty="0"/>
              <a:t>"Shorter TR/TE balances SNR with scan time constraints”</a:t>
            </a:r>
          </a:p>
          <a:p>
            <a:pPr>
              <a:buFont typeface="Arial" panose="020B0604020202020204" pitchFamily="34" charset="0"/>
              <a:buChar char="•"/>
            </a:pPr>
            <a:endParaRPr lang="en-US" dirty="0"/>
          </a:p>
          <a:p>
            <a:pPr>
              <a:buFont typeface="Arial" panose="020B0604020202020204" pitchFamily="34" charset="0"/>
              <a:buChar char="•"/>
            </a:pPr>
            <a:r>
              <a:rPr lang="en-US" dirty="0"/>
              <a:t>"Standardized hydration protocols reduce variability</a:t>
            </a:r>
          </a:p>
          <a:p>
            <a:pPr>
              <a:buFont typeface="Arial" panose="020B0604020202020204" pitchFamily="34" charset="0"/>
              <a:buChar char="•"/>
            </a:pPr>
            <a:r>
              <a:rPr lang="en-US" dirty="0"/>
              <a:t>"24-hour exercise abstention before scanning for baseline measurements"</a:t>
            </a:r>
          </a:p>
          <a:p>
            <a:pPr>
              <a:buFont typeface="Arial" panose="020B0604020202020204" pitchFamily="34" charset="0"/>
              <a:buChar char="•"/>
            </a:pPr>
            <a:r>
              <a:rPr lang="en-US" dirty="0"/>
              <a:t>"Head stabilization techniques, such. As foam pads or bite bars, reduce motion artifacts by 30-40%"</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38094CEE-295C-A84C-945C-AAADAC19F8D9}" type="slidenum">
              <a:rPr lang="en-US" smtClean="0"/>
              <a:t>13</a:t>
            </a:fld>
            <a:endParaRPr lang="en-US"/>
          </a:p>
        </p:txBody>
      </p:sp>
    </p:spTree>
    <p:extLst>
      <p:ext uri="{BB962C8B-B14F-4D97-AF65-F5344CB8AC3E}">
        <p14:creationId xmlns:p14="http://schemas.microsoft.com/office/powerpoint/2010/main" val="1191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many applications for </a:t>
            </a:r>
            <a:r>
              <a:rPr lang="en-US" dirty="0" err="1"/>
              <a:t>dwi</a:t>
            </a:r>
            <a:r>
              <a:rPr lang="en-US" dirty="0"/>
              <a:t> in sports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assessed brain plasticity following exercise interventions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Evaluating white matter integrity in relation to skill acquisition.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Monitoring recovery from sports-related concussion,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Measuring exercise-induced neuroplasticity across the lifespan.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8094CEE-295C-A84C-945C-AAADAC19F8D9}" type="slidenum">
              <a:rPr lang="en-US" smtClean="0"/>
              <a:t>14</a:t>
            </a:fld>
            <a:endParaRPr lang="en-US"/>
          </a:p>
        </p:txBody>
      </p:sp>
    </p:spTree>
    <p:extLst>
      <p:ext uri="{BB962C8B-B14F-4D97-AF65-F5344CB8AC3E}">
        <p14:creationId xmlns:p14="http://schemas.microsoft.com/office/powerpoint/2010/main" val="1592915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please see my talk tomorrow morning at 10am for some exciting </a:t>
            </a:r>
            <a:r>
              <a:rPr lang="en-US" dirty="0" err="1"/>
              <a:t>fixel</a:t>
            </a:r>
            <a:r>
              <a:rPr lang="en-US" dirty="0"/>
              <a:t> and fitness results in older adults </a:t>
            </a:r>
          </a:p>
          <a:p>
            <a:endParaRPr lang="en-US" dirty="0"/>
          </a:p>
          <a:p>
            <a:r>
              <a:rPr lang="en-US" dirty="0"/>
              <a:t> you can find some diffusion resources on my website and feel free to reach out with questions!</a:t>
            </a:r>
          </a:p>
        </p:txBody>
      </p:sp>
      <p:sp>
        <p:nvSpPr>
          <p:cNvPr id="4" name="Slide Number Placeholder 3"/>
          <p:cNvSpPr>
            <a:spLocks noGrp="1"/>
          </p:cNvSpPr>
          <p:nvPr>
            <p:ph type="sldNum" sz="quarter" idx="5"/>
          </p:nvPr>
        </p:nvSpPr>
        <p:spPr/>
        <p:txBody>
          <a:bodyPr/>
          <a:lstStyle/>
          <a:p>
            <a:fld id="{38094CEE-295C-A84C-945C-AAADAC19F8D9}" type="slidenum">
              <a:rPr lang="en-US" smtClean="0"/>
              <a:t>15</a:t>
            </a:fld>
            <a:endParaRPr lang="en-US"/>
          </a:p>
        </p:txBody>
      </p:sp>
    </p:spTree>
    <p:extLst>
      <p:ext uri="{BB962C8B-B14F-4D97-AF65-F5344CB8AC3E}">
        <p14:creationId xmlns:p14="http://schemas.microsoft.com/office/powerpoint/2010/main" val="2634094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F4AB-8C60-9325-DC78-185B48F12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71A10-CB9C-DB4A-490D-103C7E9D26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E31702-8EFD-D502-DC4D-FFA87DDAF70F}"/>
              </a:ext>
            </a:extLst>
          </p:cNvPr>
          <p:cNvSpPr>
            <a:spLocks noGrp="1"/>
          </p:cNvSpPr>
          <p:nvPr>
            <p:ph type="body" idx="1"/>
          </p:nvPr>
        </p:nvSpPr>
        <p:spPr/>
        <p:txBody>
          <a:bodyPr/>
          <a:lstStyle/>
          <a:p>
            <a:r>
              <a:rPr lang="en-US" b="0" dirty="0"/>
              <a:t>So there are two main ways we can assess brain health: by looking at how the brain works—that’s brain </a:t>
            </a:r>
            <a:r>
              <a:rPr lang="en-US" b="0" i="1" dirty="0"/>
              <a:t>function</a:t>
            </a:r>
            <a:r>
              <a:rPr lang="en-US" b="0" dirty="0"/>
              <a:t>—and by looking at its physical makeup—that’s brain </a:t>
            </a:r>
            <a:r>
              <a:rPr lang="en-US" b="0" i="1" dirty="0"/>
              <a:t>structure</a:t>
            </a:r>
            <a:r>
              <a:rPr lang="en-US" b="0" dirty="0"/>
              <a:t>.</a:t>
            </a:r>
          </a:p>
          <a:p>
            <a:r>
              <a:rPr lang="en-US" b="0" dirty="0"/>
              <a:t>Within brain structure, we often hear about gray matter, which is where a lot of processing and decision-making happens. But today I want to focus on white matter, because that's where a lot of the most exciting research is happening, especially in the fields of exercise and sports science. Understanding white matter helps us understand how things like physical activity and training can shape the way our brains communicate—and ultimately how we think, move, and perform.</a:t>
            </a:r>
          </a:p>
        </p:txBody>
      </p:sp>
      <p:sp>
        <p:nvSpPr>
          <p:cNvPr id="4" name="Slide Number Placeholder 3">
            <a:extLst>
              <a:ext uri="{FF2B5EF4-FFF2-40B4-BE49-F238E27FC236}">
                <a16:creationId xmlns:a16="http://schemas.microsoft.com/office/drawing/2014/main" id="{625D4694-83A5-3864-4AD0-A38B0ED500CF}"/>
              </a:ext>
            </a:extLst>
          </p:cNvPr>
          <p:cNvSpPr>
            <a:spLocks noGrp="1"/>
          </p:cNvSpPr>
          <p:nvPr>
            <p:ph type="sldNum" sz="quarter" idx="5"/>
          </p:nvPr>
        </p:nvSpPr>
        <p:spPr/>
        <p:txBody>
          <a:bodyPr/>
          <a:lstStyle/>
          <a:p>
            <a:fld id="{38094CEE-295C-A84C-945C-AAADAC19F8D9}" type="slidenum">
              <a:rPr lang="en-US" smtClean="0"/>
              <a:t>2</a:t>
            </a:fld>
            <a:endParaRPr lang="en-US"/>
          </a:p>
        </p:txBody>
      </p:sp>
    </p:spTree>
    <p:extLst>
      <p:ext uri="{BB962C8B-B14F-4D97-AF65-F5344CB8AC3E}">
        <p14:creationId xmlns:p14="http://schemas.microsoft.com/office/powerpoint/2010/main" val="2741733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28054-7401-473E-B708-7AB0A05D2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E4647-AD40-62CD-9F6A-1F50DFB70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0CF14-DBD8-EC26-972C-BD7B90E647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D1D2D3"/>
                </a:solidFill>
                <a:effectLst/>
                <a:latin typeface="Slack-Lato"/>
              </a:rPr>
              <a:t>White </a:t>
            </a:r>
            <a:r>
              <a:rPr lang="en-US" sz="1200" b="0" i="0" dirty="0">
                <a:solidFill>
                  <a:srgbClr val="D1D2D3"/>
                </a:solidFill>
                <a:effectLst/>
                <a:latin typeface="Slack-Lato"/>
              </a:rPr>
              <a:t>matter is essentially just bundles of axons, while gray matter are groups of cell bodies that are connected to those axons. </a:t>
            </a:r>
            <a:r>
              <a:rPr lang="en-US" dirty="0"/>
              <a:t>If the brain’s gray matter is where thinking happens, white matter is how those thoughts </a:t>
            </a:r>
            <a:r>
              <a:rPr lang="en-US" b="1" dirty="0"/>
              <a:t>travel</a:t>
            </a:r>
            <a:r>
              <a:rPr lang="en-US" dirty="0"/>
              <a:t> and </a:t>
            </a:r>
            <a:r>
              <a:rPr lang="en-US" b="1" dirty="0"/>
              <a:t>connect</a:t>
            </a:r>
            <a:r>
              <a:rPr lang="en-US" dirty="0"/>
              <a:t> different brain regions.</a:t>
            </a:r>
            <a:endParaRPr lang="en-US" sz="1200" b="0" i="0" dirty="0">
              <a:solidFill>
                <a:srgbClr val="D1D2D3"/>
              </a:solidFill>
              <a:effectLst/>
              <a:latin typeface="Slack-Lato"/>
            </a:endParaRPr>
          </a:p>
          <a:p>
            <a:endParaRPr lang="en-US" sz="1200" b="0" i="0" dirty="0">
              <a:solidFill>
                <a:srgbClr val="D1D2D3"/>
              </a:solidFill>
              <a:effectLst/>
              <a:latin typeface="Slack-Lato"/>
            </a:endParaRPr>
          </a:p>
          <a:p>
            <a:endParaRPr lang="en-US" dirty="0"/>
          </a:p>
        </p:txBody>
      </p:sp>
      <p:sp>
        <p:nvSpPr>
          <p:cNvPr id="4" name="Slide Number Placeholder 3">
            <a:extLst>
              <a:ext uri="{FF2B5EF4-FFF2-40B4-BE49-F238E27FC236}">
                <a16:creationId xmlns:a16="http://schemas.microsoft.com/office/drawing/2014/main" id="{B4D7660C-A88B-266E-1954-B440D5CA9161}"/>
              </a:ext>
            </a:extLst>
          </p:cNvPr>
          <p:cNvSpPr>
            <a:spLocks noGrp="1"/>
          </p:cNvSpPr>
          <p:nvPr>
            <p:ph type="sldNum" sz="quarter" idx="5"/>
          </p:nvPr>
        </p:nvSpPr>
        <p:spPr/>
        <p:txBody>
          <a:bodyPr/>
          <a:lstStyle/>
          <a:p>
            <a:fld id="{38094CEE-295C-A84C-945C-AAADAC19F8D9}" type="slidenum">
              <a:rPr lang="en-US" smtClean="0"/>
              <a:t>3</a:t>
            </a:fld>
            <a:endParaRPr lang="en-US"/>
          </a:p>
        </p:txBody>
      </p:sp>
    </p:spTree>
    <p:extLst>
      <p:ext uri="{BB962C8B-B14F-4D97-AF65-F5344CB8AC3E}">
        <p14:creationId xmlns:p14="http://schemas.microsoft.com/office/powerpoint/2010/main" val="124970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9214A-774D-7D74-2FEC-D046F7741B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FB0FD-0FDD-8C52-F8BA-BF24819C0D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1796EA-44FA-08CB-B4AB-7FE8C87D7E3E}"/>
              </a:ext>
            </a:extLst>
          </p:cNvPr>
          <p:cNvSpPr>
            <a:spLocks noGrp="1"/>
          </p:cNvSpPr>
          <p:nvPr>
            <p:ph type="body" idx="1"/>
          </p:nvPr>
        </p:nvSpPr>
        <p:spPr/>
        <p:txBody>
          <a:bodyPr/>
          <a:lstStyle/>
          <a:p>
            <a:r>
              <a:rPr lang="en-US" dirty="0"/>
              <a:t>Imagine your brain as a big city. Just like a city needs roads and highways to connect different neighborhoods, your brain needs pathways to connect different areas so they can talk to each other. That’s what </a:t>
            </a:r>
            <a:r>
              <a:rPr lang="en-US" b="1" dirty="0"/>
              <a:t>white matter</a:t>
            </a:r>
            <a:r>
              <a:rPr lang="en-US" dirty="0"/>
              <a:t> does—it’s the brain’s communication network.</a:t>
            </a:r>
          </a:p>
          <a:p>
            <a:endParaRPr lang="en-US" dirty="0"/>
          </a:p>
          <a:p>
            <a:r>
              <a:rPr lang="en-US" dirty="0"/>
              <a:t>It helps you </a:t>
            </a:r>
            <a:r>
              <a:rPr lang="en-US" b="1" dirty="0"/>
              <a:t>process information quickly</a:t>
            </a:r>
            <a:r>
              <a:rPr lang="en-US" dirty="0"/>
              <a:t>.</a:t>
            </a:r>
          </a:p>
          <a:p>
            <a:r>
              <a:rPr lang="en-US" dirty="0"/>
              <a:t>It supports things like </a:t>
            </a:r>
            <a:r>
              <a:rPr lang="en-US" b="1" dirty="0"/>
              <a:t>memory</a:t>
            </a:r>
            <a:r>
              <a:rPr lang="en-US" dirty="0"/>
              <a:t>, </a:t>
            </a:r>
            <a:r>
              <a:rPr lang="en-US" b="1" dirty="0"/>
              <a:t>attention</a:t>
            </a:r>
            <a:r>
              <a:rPr lang="en-US" dirty="0"/>
              <a:t>, and </a:t>
            </a:r>
            <a:r>
              <a:rPr lang="en-US" b="1" dirty="0"/>
              <a:t>coordination</a:t>
            </a:r>
            <a:r>
              <a:rPr lang="en-US" dirty="0"/>
              <a:t>.</a:t>
            </a:r>
          </a:p>
          <a:p>
            <a:r>
              <a:rPr lang="en-US" dirty="0"/>
              <a:t>Damage to white matter—like from injury or disease—can make it harder for the brain to function smoothly.</a:t>
            </a:r>
          </a:p>
          <a:p>
            <a:endParaRPr lang="en-US" dirty="0"/>
          </a:p>
        </p:txBody>
      </p:sp>
      <p:sp>
        <p:nvSpPr>
          <p:cNvPr id="4" name="Slide Number Placeholder 3">
            <a:extLst>
              <a:ext uri="{FF2B5EF4-FFF2-40B4-BE49-F238E27FC236}">
                <a16:creationId xmlns:a16="http://schemas.microsoft.com/office/drawing/2014/main" id="{44F8891B-ACC0-A702-E656-CA43CC18B586}"/>
              </a:ext>
            </a:extLst>
          </p:cNvPr>
          <p:cNvSpPr>
            <a:spLocks noGrp="1"/>
          </p:cNvSpPr>
          <p:nvPr>
            <p:ph type="sldNum" sz="quarter" idx="5"/>
          </p:nvPr>
        </p:nvSpPr>
        <p:spPr/>
        <p:txBody>
          <a:bodyPr/>
          <a:lstStyle/>
          <a:p>
            <a:fld id="{38094CEE-295C-A84C-945C-AAADAC19F8D9}" type="slidenum">
              <a:rPr lang="en-US" smtClean="0"/>
              <a:t>4</a:t>
            </a:fld>
            <a:endParaRPr lang="en-US"/>
          </a:p>
        </p:txBody>
      </p:sp>
    </p:spTree>
    <p:extLst>
      <p:ext uri="{BB962C8B-B14F-4D97-AF65-F5344CB8AC3E}">
        <p14:creationId xmlns:p14="http://schemas.microsoft.com/office/powerpoint/2010/main" val="400528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0900C-DFAA-8CDB-C7F3-5DDC61C359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E0CC6-FB26-7D86-A2C8-8D7D1FC315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0CB38A-78DD-B712-9EC3-61E75FB2AE7B}"/>
              </a:ext>
            </a:extLst>
          </p:cNvPr>
          <p:cNvSpPr>
            <a:spLocks noGrp="1"/>
          </p:cNvSpPr>
          <p:nvPr>
            <p:ph type="body" idx="1"/>
          </p:nvPr>
        </p:nvSpPr>
        <p:spPr/>
        <p:txBody>
          <a:bodyPr/>
          <a:lstStyle/>
          <a:p>
            <a:r>
              <a:rPr lang="en-US" dirty="0"/>
              <a:t>Think of white matter like a system of </a:t>
            </a:r>
            <a:r>
              <a:rPr lang="en-US" b="1" dirty="0"/>
              <a:t>high-speed tunnels</a:t>
            </a:r>
            <a:r>
              <a:rPr lang="en-US" dirty="0"/>
              <a:t> connecting different parts of a city (your brain).</a:t>
            </a:r>
          </a:p>
          <a:p>
            <a:r>
              <a:rPr lang="en-US" dirty="0"/>
              <a:t>The </a:t>
            </a:r>
            <a:r>
              <a:rPr lang="en-US" b="1" dirty="0"/>
              <a:t>tunnel itself</a:t>
            </a:r>
            <a:r>
              <a:rPr lang="en-US" dirty="0"/>
              <a:t> is like the </a:t>
            </a:r>
            <a:r>
              <a:rPr lang="en-US" b="1" dirty="0"/>
              <a:t>axon</a:t>
            </a:r>
            <a:r>
              <a:rPr lang="en-US" dirty="0"/>
              <a:t>—a long pathway that carries messages between brain regions.</a:t>
            </a:r>
          </a:p>
          <a:p>
            <a:r>
              <a:rPr lang="en-US" dirty="0"/>
              <a:t>The </a:t>
            </a:r>
            <a:r>
              <a:rPr lang="en-US" b="1" dirty="0"/>
              <a:t>cars and trucks</a:t>
            </a:r>
            <a:r>
              <a:rPr lang="en-US" dirty="0"/>
              <a:t> moving through the tunnel are like the </a:t>
            </a:r>
            <a:r>
              <a:rPr lang="en-US" b="1" dirty="0"/>
              <a:t>electrical signals or information</a:t>
            </a:r>
            <a:r>
              <a:rPr lang="en-US" dirty="0"/>
              <a:t> being sent.</a:t>
            </a:r>
          </a:p>
          <a:p>
            <a:r>
              <a:rPr lang="en-US" dirty="0"/>
              <a:t>The </a:t>
            </a:r>
            <a:r>
              <a:rPr lang="en-US" b="1" dirty="0"/>
              <a:t>concrete walls and safety features</a:t>
            </a:r>
            <a:r>
              <a:rPr lang="en-US" dirty="0"/>
              <a:t> around the tunnel are like </a:t>
            </a:r>
            <a:r>
              <a:rPr lang="en-US" b="1" dirty="0"/>
              <a:t>myelin</a:t>
            </a:r>
            <a:r>
              <a:rPr lang="en-US" dirty="0"/>
              <a:t>—a protective layer that helps messages travel faster and more efficiently, just like how a smooth, well-built tunnel keeps traffic flowing without crashes or slowdowns.</a:t>
            </a:r>
          </a:p>
          <a:p>
            <a:r>
              <a:rPr lang="en-US" dirty="0"/>
              <a:t>If the tunnel is </a:t>
            </a:r>
            <a:r>
              <a:rPr lang="en-US" b="1" dirty="0"/>
              <a:t>damaged, blocked, or crumbling</a:t>
            </a:r>
            <a:r>
              <a:rPr lang="en-US" dirty="0"/>
              <a:t>, cars get stuck, delayed, or can’t make it through. In the same way, if white matter is injured (from things like trauma, disease, or aging), the brain’s messages can be slowed or disrupted—affecting how we move, think, or remember.</a:t>
            </a:r>
          </a:p>
        </p:txBody>
      </p:sp>
      <p:sp>
        <p:nvSpPr>
          <p:cNvPr id="4" name="Slide Number Placeholder 3">
            <a:extLst>
              <a:ext uri="{FF2B5EF4-FFF2-40B4-BE49-F238E27FC236}">
                <a16:creationId xmlns:a16="http://schemas.microsoft.com/office/drawing/2014/main" id="{A22FFCD6-3CF8-CC7F-4D74-7E0BB7B2A960}"/>
              </a:ext>
            </a:extLst>
          </p:cNvPr>
          <p:cNvSpPr>
            <a:spLocks noGrp="1"/>
          </p:cNvSpPr>
          <p:nvPr>
            <p:ph type="sldNum" sz="quarter" idx="5"/>
          </p:nvPr>
        </p:nvSpPr>
        <p:spPr/>
        <p:txBody>
          <a:bodyPr/>
          <a:lstStyle/>
          <a:p>
            <a:fld id="{38094CEE-295C-A84C-945C-AAADAC19F8D9}" type="slidenum">
              <a:rPr lang="en-US" smtClean="0"/>
              <a:t>5</a:t>
            </a:fld>
            <a:endParaRPr lang="en-US"/>
          </a:p>
        </p:txBody>
      </p:sp>
    </p:spTree>
    <p:extLst>
      <p:ext uri="{BB962C8B-B14F-4D97-AF65-F5344CB8AC3E}">
        <p14:creationId xmlns:p14="http://schemas.microsoft.com/office/powerpoint/2010/main" val="3160924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 understand white matter, we need a type of brain scan called diffusion-weighted imaging, or DWI.</a:t>
            </a:r>
          </a:p>
          <a:p>
            <a:r>
              <a:rPr lang="en-US" b="0" dirty="0"/>
              <a:t>This scan doesn't look at what the brain </a:t>
            </a:r>
            <a:r>
              <a:rPr lang="en-US" b="0" i="1" dirty="0"/>
              <a:t>looks</a:t>
            </a:r>
            <a:r>
              <a:rPr lang="en-US" b="0" dirty="0"/>
              <a:t> like—it looks at how water moves inside the brain.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Water naturally moves around in the brain. In white matter, water tends to move along the direction of the nerve fibers. So if we track how water moves, we can get a picture of where those white matter pathways are and how healthy they might be.</a:t>
            </a:r>
          </a:p>
          <a:p>
            <a:endParaRPr lang="en-US" b="0" dirty="0"/>
          </a:p>
          <a:p>
            <a:r>
              <a:rPr lang="en-US" b="0" dirty="0"/>
              <a:t>What DWI Tells Us:</a:t>
            </a:r>
          </a:p>
          <a:p>
            <a:r>
              <a:rPr lang="en-US" b="0" dirty="0"/>
              <a:t>If water is moving smoothly in one direction, that usually means the white matter is organized and intact.</a:t>
            </a:r>
          </a:p>
          <a:p>
            <a:r>
              <a:rPr lang="en-US" b="0" dirty="0"/>
              <a:t>If water is moving randomly or unevenly, it might mean there's damage, inflammation, or changes in those pathways.</a:t>
            </a:r>
          </a:p>
          <a:p>
            <a:br>
              <a:rPr lang="en-US" b="0" dirty="0"/>
            </a:br>
            <a:r>
              <a:rPr lang="en-US" b="0" dirty="0"/>
              <a:t>Imagine white matter like a highway, and water molecules like cars. </a:t>
            </a:r>
          </a:p>
          <a:p>
            <a:r>
              <a:rPr lang="en-US" b="0" dirty="0"/>
              <a:t>On a healthy, organized highway (good white matter), the cars mostly go in one direction, moving quickly and smoothly.</a:t>
            </a:r>
          </a:p>
          <a:p>
            <a:r>
              <a:rPr lang="en-US" b="0" dirty="0"/>
              <a:t>But if the highway is damaged—like after construction or an accident—the cars start going in all directions, or get stuck in traffic.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DWI helps us measure the quality and integrity of white matter. It’s especially useful in research on exercise, brain injury, aging, and mental health, because it shows us how experiences—like physical activity—can actually change the brain's wiring over time.</a:t>
            </a:r>
          </a:p>
          <a:p>
            <a:endParaRPr lang="en-US" b="0" dirty="0"/>
          </a:p>
          <a:p>
            <a:endParaRPr lang="en-US" b="0" dirty="0"/>
          </a:p>
        </p:txBody>
      </p:sp>
      <p:sp>
        <p:nvSpPr>
          <p:cNvPr id="4" name="Slide Number Placeholder 3"/>
          <p:cNvSpPr>
            <a:spLocks noGrp="1"/>
          </p:cNvSpPr>
          <p:nvPr>
            <p:ph type="sldNum" sz="quarter" idx="5"/>
          </p:nvPr>
        </p:nvSpPr>
        <p:spPr/>
        <p:txBody>
          <a:bodyPr/>
          <a:lstStyle/>
          <a:p>
            <a:fld id="{38094CEE-295C-A84C-945C-AAADAC19F8D9}" type="slidenum">
              <a:rPr lang="en-US" smtClean="0"/>
              <a:t>6</a:t>
            </a:fld>
            <a:endParaRPr lang="en-US"/>
          </a:p>
        </p:txBody>
      </p:sp>
    </p:spTree>
    <p:extLst>
      <p:ext uri="{BB962C8B-B14F-4D97-AF65-F5344CB8AC3E}">
        <p14:creationId xmlns:p14="http://schemas.microsoft.com/office/powerpoint/2010/main" val="115633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a:p>
            <a:pPr>
              <a:buFont typeface="Arial" panose="020B0604020202020204" pitchFamily="34" charset="0"/>
              <a:buChar char="•"/>
            </a:pPr>
            <a:r>
              <a:rPr lang="en-US" dirty="0"/>
              <a:t>So most of the field of exercise and sports science uses </a:t>
            </a:r>
            <a:r>
              <a:rPr lang="en-US" dirty="0" err="1"/>
              <a:t>dti</a:t>
            </a:r>
            <a:r>
              <a:rPr lang="en-US" dirty="0"/>
              <a:t>. However, </a:t>
            </a:r>
            <a:r>
              <a:rPr lang="en-US" dirty="0" err="1"/>
              <a:t>fixel</a:t>
            </a:r>
            <a:r>
              <a:rPr lang="en-US" dirty="0"/>
              <a:t> based analyses are an advanced, and up and coming way to measure white matter in this field, these other three have not yet made a huge impact in the field just yet. </a:t>
            </a:r>
          </a:p>
        </p:txBody>
      </p:sp>
      <p:sp>
        <p:nvSpPr>
          <p:cNvPr id="4" name="Slide Number Placeholder 3"/>
          <p:cNvSpPr>
            <a:spLocks noGrp="1"/>
          </p:cNvSpPr>
          <p:nvPr>
            <p:ph type="sldNum" sz="quarter" idx="5"/>
          </p:nvPr>
        </p:nvSpPr>
        <p:spPr/>
        <p:txBody>
          <a:bodyPr/>
          <a:lstStyle/>
          <a:p>
            <a:fld id="{38094CEE-295C-A84C-945C-AAADAC19F8D9}" type="slidenum">
              <a:rPr lang="en-US" smtClean="0"/>
              <a:t>7</a:t>
            </a:fld>
            <a:endParaRPr lang="en-US"/>
          </a:p>
        </p:txBody>
      </p:sp>
    </p:spTree>
    <p:extLst>
      <p:ext uri="{BB962C8B-B14F-4D97-AF65-F5344CB8AC3E}">
        <p14:creationId xmlns:p14="http://schemas.microsoft.com/office/powerpoint/2010/main" val="4270822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36C37-D365-C5F0-AACD-3BA9FD41D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50B66-E749-1293-6E70-FF737AA8D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E9C4F5-F458-EE84-A558-28448ABA13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DTI is a special type of brain scan that builds on DWI by not only tracking </a:t>
            </a:r>
            <a:r>
              <a:rPr lang="en-US" b="1" dirty="0"/>
              <a:t>how water moves</a:t>
            </a:r>
            <a:r>
              <a:rPr lang="en-US" dirty="0"/>
              <a:t>, but also </a:t>
            </a:r>
            <a:r>
              <a:rPr lang="en-US" b="1" dirty="0"/>
              <a:t>which direction</a:t>
            </a:r>
            <a:r>
              <a:rPr lang="en-US" dirty="0"/>
              <a:t> it moves in white matter. This gives us more detailed information about the </a:t>
            </a:r>
            <a:r>
              <a:rPr lang="en-US" b="1" dirty="0"/>
              <a:t>quality and condition</a:t>
            </a:r>
            <a:r>
              <a:rPr lang="en-US" dirty="0"/>
              <a:t> of the brain's wiring.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1. Fractional Anisotropy (FA) – “How Directional is the Flow?”</a:t>
            </a:r>
          </a:p>
          <a:p>
            <a:r>
              <a:rPr lang="en-US" dirty="0"/>
              <a:t>Ranges from </a:t>
            </a:r>
            <a:r>
              <a:rPr lang="en-US" b="1" dirty="0"/>
              <a:t>0 to 1</a:t>
            </a:r>
            <a:r>
              <a:rPr lang="en-US" dirty="0"/>
              <a:t>:</a:t>
            </a:r>
          </a:p>
          <a:p>
            <a:pPr lvl="1"/>
            <a:r>
              <a:rPr lang="en-US" b="1" dirty="0"/>
              <a:t>1 = water moves strongly in one direction</a:t>
            </a:r>
            <a:r>
              <a:rPr lang="en-US" dirty="0"/>
              <a:t> (like a straight straw)</a:t>
            </a:r>
          </a:p>
          <a:p>
            <a:pPr lvl="1"/>
            <a:r>
              <a:rPr lang="en-US" b="1" dirty="0"/>
              <a:t>0 = water moves randomly</a:t>
            </a:r>
            <a:r>
              <a:rPr lang="en-US" dirty="0"/>
              <a:t> (like in a puddle)</a:t>
            </a:r>
          </a:p>
          <a:p>
            <a:r>
              <a:rPr lang="en-US" b="1" dirty="0"/>
              <a:t>High FA = healthy, well-organized white matter</a:t>
            </a:r>
            <a:endParaRPr lang="en-US" dirty="0"/>
          </a:p>
          <a:p>
            <a:r>
              <a:rPr lang="en-US" b="1" dirty="0"/>
              <a:t>Low FA = problems like crossing fibers, damage, or loss of insulation</a:t>
            </a:r>
            <a:endParaRPr lang="en-US" dirty="0"/>
          </a:p>
          <a:p>
            <a:r>
              <a:rPr lang="en-US" b="1" dirty="0"/>
              <a:t>2. Mean Diffusivity (MD) – “How Much Movement is There Overall?”</a:t>
            </a:r>
          </a:p>
          <a:p>
            <a:r>
              <a:rPr lang="en-US" dirty="0"/>
              <a:t>Looks at </a:t>
            </a:r>
            <a:r>
              <a:rPr lang="en-US" b="1" dirty="0"/>
              <a:t>how freely</a:t>
            </a:r>
            <a:r>
              <a:rPr lang="en-US" dirty="0"/>
              <a:t> water moves, in all directions</a:t>
            </a:r>
          </a:p>
          <a:p>
            <a:r>
              <a:rPr lang="en-US" b="1" dirty="0"/>
              <a:t>High MD = too much movement</a:t>
            </a:r>
            <a:r>
              <a:rPr lang="en-US" dirty="0"/>
              <a:t> (can mean swelling, inflammation)</a:t>
            </a:r>
          </a:p>
          <a:p>
            <a:r>
              <a:rPr lang="en-US" b="1" dirty="0"/>
              <a:t>Low MD = restricted movement</a:t>
            </a:r>
            <a:r>
              <a:rPr lang="en-US" dirty="0"/>
              <a:t> (can happen in some injuries or diseases)</a:t>
            </a:r>
          </a:p>
          <a:p>
            <a:r>
              <a:rPr lang="en-US" b="1" dirty="0"/>
              <a:t>3. Axial Diffusivity (AD) – “Movement Along the Wire”</a:t>
            </a:r>
          </a:p>
          <a:p>
            <a:r>
              <a:rPr lang="en-US" dirty="0"/>
              <a:t>Measures water moving </a:t>
            </a:r>
            <a:r>
              <a:rPr lang="en-US" b="1" dirty="0"/>
              <a:t>along the main direction</a:t>
            </a:r>
            <a:r>
              <a:rPr lang="en-US" dirty="0"/>
              <a:t> of the fiber</a:t>
            </a:r>
          </a:p>
          <a:p>
            <a:r>
              <a:rPr lang="en-US" b="1" dirty="0"/>
              <a:t>Low AD</a:t>
            </a:r>
            <a:r>
              <a:rPr lang="en-US" dirty="0"/>
              <a:t> = may suggest </a:t>
            </a:r>
            <a:r>
              <a:rPr lang="en-US" b="1" dirty="0"/>
              <a:t>maturing</a:t>
            </a:r>
            <a:r>
              <a:rPr lang="en-US" dirty="0"/>
              <a:t> or </a:t>
            </a:r>
            <a:r>
              <a:rPr lang="en-US" b="1" dirty="0"/>
              <a:t>healing</a:t>
            </a:r>
            <a:r>
              <a:rPr lang="en-US" dirty="0"/>
              <a:t> of fibers</a:t>
            </a:r>
          </a:p>
          <a:p>
            <a:r>
              <a:rPr lang="en-US" b="1" dirty="0"/>
              <a:t>High AD</a:t>
            </a:r>
            <a:r>
              <a:rPr lang="en-US" dirty="0"/>
              <a:t> = could point to </a:t>
            </a:r>
            <a:r>
              <a:rPr lang="en-US" b="1" dirty="0"/>
              <a:t>damage inside the axon</a:t>
            </a:r>
            <a:r>
              <a:rPr lang="en-US" dirty="0"/>
              <a:t> itself</a:t>
            </a:r>
          </a:p>
          <a:p>
            <a:r>
              <a:rPr lang="en-US" b="1" dirty="0"/>
              <a:t>4. Radial Diffusivity (RD) – “Movement Across the Wire”</a:t>
            </a:r>
          </a:p>
          <a:p>
            <a:r>
              <a:rPr lang="en-US" dirty="0"/>
              <a:t>Measures water moving </a:t>
            </a:r>
            <a:r>
              <a:rPr lang="en-US" b="1" dirty="0"/>
              <a:t>across</a:t>
            </a:r>
            <a:r>
              <a:rPr lang="en-US" dirty="0"/>
              <a:t> the fiber, not along it</a:t>
            </a:r>
          </a:p>
          <a:p>
            <a:r>
              <a:rPr lang="en-US" b="1" dirty="0"/>
              <a:t>High RD</a:t>
            </a:r>
            <a:r>
              <a:rPr lang="en-US" dirty="0"/>
              <a:t> = possible </a:t>
            </a:r>
            <a:r>
              <a:rPr lang="en-US" b="1" dirty="0"/>
              <a:t>demyelination</a:t>
            </a:r>
            <a:r>
              <a:rPr lang="en-US" dirty="0"/>
              <a:t> (loss of the insulation around the wire)</a:t>
            </a:r>
          </a:p>
          <a:p>
            <a:r>
              <a:rPr lang="en-US" b="1" dirty="0"/>
              <a:t>Low RD</a:t>
            </a:r>
            <a:r>
              <a:rPr lang="en-US" dirty="0"/>
              <a:t> = suggests </a:t>
            </a:r>
            <a:r>
              <a:rPr lang="en-US" b="1" dirty="0"/>
              <a:t>healthy or increasing myelination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F3882B8-C850-0C9B-F462-5C96954A7C81}"/>
              </a:ext>
            </a:extLst>
          </p:cNvPr>
          <p:cNvSpPr>
            <a:spLocks noGrp="1"/>
          </p:cNvSpPr>
          <p:nvPr>
            <p:ph type="sldNum" sz="quarter" idx="5"/>
          </p:nvPr>
        </p:nvSpPr>
        <p:spPr/>
        <p:txBody>
          <a:bodyPr/>
          <a:lstStyle/>
          <a:p>
            <a:fld id="{38094CEE-295C-A84C-945C-AAADAC19F8D9}" type="slidenum">
              <a:rPr lang="en-US" smtClean="0"/>
              <a:t>8</a:t>
            </a:fld>
            <a:endParaRPr lang="en-US"/>
          </a:p>
        </p:txBody>
      </p:sp>
    </p:spTree>
    <p:extLst>
      <p:ext uri="{BB962C8B-B14F-4D97-AF65-F5344CB8AC3E}">
        <p14:creationId xmlns:p14="http://schemas.microsoft.com/office/powerpoint/2010/main" val="1714301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D1CA1-92DE-C9CE-A955-419C0635A9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1B34CD-EB98-2979-26CF-10C9448C1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744AB-DE11-030A-4924-4DC7661EE1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My lab has done a lot of the work in the field of DTI and exercise. These are examples in children, and </a:t>
            </a:r>
            <a:r>
              <a:rPr lang="en-US" sz="1200" b="0" i="0" kern="1200" dirty="0" err="1">
                <a:solidFill>
                  <a:schemeClr val="tx1"/>
                </a:solidFill>
                <a:effectLst/>
                <a:latin typeface="+mn-lt"/>
                <a:ea typeface="+mn-ea"/>
                <a:cs typeface="+mn-cs"/>
              </a:rPr>
              <a:t>theres</a:t>
            </a:r>
            <a:r>
              <a:rPr lang="en-US" sz="1200" b="0" i="0" kern="1200" dirty="0">
                <a:solidFill>
                  <a:schemeClr val="tx1"/>
                </a:solidFill>
                <a:effectLst/>
                <a:latin typeface="+mn-lt"/>
                <a:ea typeface="+mn-ea"/>
                <a:cs typeface="+mn-cs"/>
              </a:rPr>
              <a:t> a lot more work in older </a:t>
            </a:r>
            <a:r>
              <a:rPr lang="en-US" sz="1200" b="0" i="0" kern="1200" dirty="0" err="1">
                <a:solidFill>
                  <a:schemeClr val="tx1"/>
                </a:solidFill>
                <a:effectLst/>
                <a:latin typeface="+mn-lt"/>
                <a:ea typeface="+mn-ea"/>
                <a:cs typeface="+mn-cs"/>
              </a:rPr>
              <a:t>adutls</a:t>
            </a:r>
            <a:r>
              <a:rPr lang="en-US" sz="1200" b="0" i="0" kern="1200" dirty="0">
                <a:solidFill>
                  <a:schemeClr val="tx1"/>
                </a:solidFill>
                <a:effectLst/>
                <a:latin typeface="+mn-lt"/>
                <a:ea typeface="+mn-ea"/>
                <a:cs typeface="+mn-cs"/>
              </a:rPr>
              <a:t>. Cross sectional work shows Higher fit 9- and 10-year-old children showed greater white matter integrity compared to lower fit children. Later, this same work showed that diffusion metrics predicted academic performance 1 year late. Intervention work shows that physical activity can improve WM microstructure.</a:t>
            </a:r>
            <a:endParaRPr lang="en-US" dirty="0"/>
          </a:p>
          <a:p>
            <a:endParaRPr lang="en-US" dirty="0"/>
          </a:p>
        </p:txBody>
      </p:sp>
      <p:sp>
        <p:nvSpPr>
          <p:cNvPr id="4" name="Slide Number Placeholder 3">
            <a:extLst>
              <a:ext uri="{FF2B5EF4-FFF2-40B4-BE49-F238E27FC236}">
                <a16:creationId xmlns:a16="http://schemas.microsoft.com/office/drawing/2014/main" id="{48AA48D2-5D3B-533C-8FF0-BA4874DF435B}"/>
              </a:ext>
            </a:extLst>
          </p:cNvPr>
          <p:cNvSpPr>
            <a:spLocks noGrp="1"/>
          </p:cNvSpPr>
          <p:nvPr>
            <p:ph type="sldNum" sz="quarter" idx="5"/>
          </p:nvPr>
        </p:nvSpPr>
        <p:spPr/>
        <p:txBody>
          <a:bodyPr/>
          <a:lstStyle/>
          <a:p>
            <a:fld id="{38094CEE-295C-A84C-945C-AAADAC19F8D9}" type="slidenum">
              <a:rPr lang="en-US" smtClean="0"/>
              <a:t>9</a:t>
            </a:fld>
            <a:endParaRPr lang="en-US"/>
          </a:p>
        </p:txBody>
      </p:sp>
    </p:spTree>
    <p:extLst>
      <p:ext uri="{BB962C8B-B14F-4D97-AF65-F5344CB8AC3E}">
        <p14:creationId xmlns:p14="http://schemas.microsoft.com/office/powerpoint/2010/main" val="32253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C3944A-E332-694D-A915-66D4FD2438D9}"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3B122-B7D8-EE42-B27C-61928BABF50F}" type="slidenum">
              <a:rPr lang="en-US" smtClean="0"/>
              <a:t>‹#›</a:t>
            </a:fld>
            <a:endParaRPr lang="en-US"/>
          </a:p>
        </p:txBody>
      </p:sp>
    </p:spTree>
    <p:extLst>
      <p:ext uri="{BB962C8B-B14F-4D97-AF65-F5344CB8AC3E}">
        <p14:creationId xmlns:p14="http://schemas.microsoft.com/office/powerpoint/2010/main" val="3091558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3944A-E332-694D-A915-66D4FD2438D9}"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3B122-B7D8-EE42-B27C-61928BABF50F}" type="slidenum">
              <a:rPr lang="en-US" smtClean="0"/>
              <a:t>‹#›</a:t>
            </a:fld>
            <a:endParaRPr lang="en-US"/>
          </a:p>
        </p:txBody>
      </p:sp>
    </p:spTree>
    <p:extLst>
      <p:ext uri="{BB962C8B-B14F-4D97-AF65-F5344CB8AC3E}">
        <p14:creationId xmlns:p14="http://schemas.microsoft.com/office/powerpoint/2010/main" val="4220618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3944A-E332-694D-A915-66D4FD2438D9}"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3B122-B7D8-EE42-B27C-61928BABF50F}" type="slidenum">
              <a:rPr lang="en-US" smtClean="0"/>
              <a:t>‹#›</a:t>
            </a:fld>
            <a:endParaRPr lang="en-US"/>
          </a:p>
        </p:txBody>
      </p:sp>
    </p:spTree>
    <p:extLst>
      <p:ext uri="{BB962C8B-B14F-4D97-AF65-F5344CB8AC3E}">
        <p14:creationId xmlns:p14="http://schemas.microsoft.com/office/powerpoint/2010/main" val="3725220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3944A-E332-694D-A915-66D4FD2438D9}"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3B122-B7D8-EE42-B27C-61928BABF50F}" type="slidenum">
              <a:rPr lang="en-US" smtClean="0"/>
              <a:t>‹#›</a:t>
            </a:fld>
            <a:endParaRPr lang="en-US"/>
          </a:p>
        </p:txBody>
      </p:sp>
    </p:spTree>
    <p:extLst>
      <p:ext uri="{BB962C8B-B14F-4D97-AF65-F5344CB8AC3E}">
        <p14:creationId xmlns:p14="http://schemas.microsoft.com/office/powerpoint/2010/main" val="2576922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C3944A-E332-694D-A915-66D4FD2438D9}"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3B122-B7D8-EE42-B27C-61928BABF50F}" type="slidenum">
              <a:rPr lang="en-US" smtClean="0"/>
              <a:t>‹#›</a:t>
            </a:fld>
            <a:endParaRPr lang="en-US"/>
          </a:p>
        </p:txBody>
      </p:sp>
    </p:spTree>
    <p:extLst>
      <p:ext uri="{BB962C8B-B14F-4D97-AF65-F5344CB8AC3E}">
        <p14:creationId xmlns:p14="http://schemas.microsoft.com/office/powerpoint/2010/main" val="125421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C3944A-E332-694D-A915-66D4FD2438D9}" type="datetimeFigureOut">
              <a:rPr lang="en-US" smtClean="0"/>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3B122-B7D8-EE42-B27C-61928BABF50F}" type="slidenum">
              <a:rPr lang="en-US" smtClean="0"/>
              <a:t>‹#›</a:t>
            </a:fld>
            <a:endParaRPr lang="en-US"/>
          </a:p>
        </p:txBody>
      </p:sp>
    </p:spTree>
    <p:extLst>
      <p:ext uri="{BB962C8B-B14F-4D97-AF65-F5344CB8AC3E}">
        <p14:creationId xmlns:p14="http://schemas.microsoft.com/office/powerpoint/2010/main" val="3905308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C3944A-E332-694D-A915-66D4FD2438D9}" type="datetimeFigureOut">
              <a:rPr lang="en-US" smtClean="0"/>
              <a:t>6/26/25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03B122-B7D8-EE42-B27C-61928BABF50F}" type="slidenum">
              <a:rPr lang="en-US" smtClean="0"/>
              <a:t>‹#›</a:t>
            </a:fld>
            <a:endParaRPr lang="en-US"/>
          </a:p>
        </p:txBody>
      </p:sp>
    </p:spTree>
    <p:extLst>
      <p:ext uri="{BB962C8B-B14F-4D97-AF65-F5344CB8AC3E}">
        <p14:creationId xmlns:p14="http://schemas.microsoft.com/office/powerpoint/2010/main" val="99757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C3944A-E332-694D-A915-66D4FD2438D9}" type="datetimeFigureOut">
              <a:rPr lang="en-US" smtClean="0"/>
              <a:t>6/26/25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03B122-B7D8-EE42-B27C-61928BABF50F}" type="slidenum">
              <a:rPr lang="en-US" smtClean="0"/>
              <a:t>‹#›</a:t>
            </a:fld>
            <a:endParaRPr lang="en-US"/>
          </a:p>
        </p:txBody>
      </p:sp>
    </p:spTree>
    <p:extLst>
      <p:ext uri="{BB962C8B-B14F-4D97-AF65-F5344CB8AC3E}">
        <p14:creationId xmlns:p14="http://schemas.microsoft.com/office/powerpoint/2010/main" val="1299606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3944A-E332-694D-A915-66D4FD2438D9}" type="datetimeFigureOut">
              <a:rPr lang="en-US" smtClean="0"/>
              <a:t>6/26/25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03B122-B7D8-EE42-B27C-61928BABF50F}" type="slidenum">
              <a:rPr lang="en-US" smtClean="0"/>
              <a:t>‹#›</a:t>
            </a:fld>
            <a:endParaRPr lang="en-US"/>
          </a:p>
        </p:txBody>
      </p:sp>
    </p:spTree>
    <p:extLst>
      <p:ext uri="{BB962C8B-B14F-4D97-AF65-F5344CB8AC3E}">
        <p14:creationId xmlns:p14="http://schemas.microsoft.com/office/powerpoint/2010/main" val="36983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3944A-E332-694D-A915-66D4FD2438D9}" type="datetimeFigureOut">
              <a:rPr lang="en-US" smtClean="0"/>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3B122-B7D8-EE42-B27C-61928BABF50F}" type="slidenum">
              <a:rPr lang="en-US" smtClean="0"/>
              <a:t>‹#›</a:t>
            </a:fld>
            <a:endParaRPr lang="en-US"/>
          </a:p>
        </p:txBody>
      </p:sp>
    </p:spTree>
    <p:extLst>
      <p:ext uri="{BB962C8B-B14F-4D97-AF65-F5344CB8AC3E}">
        <p14:creationId xmlns:p14="http://schemas.microsoft.com/office/powerpoint/2010/main" val="260384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C3944A-E332-694D-A915-66D4FD2438D9}" type="datetimeFigureOut">
              <a:rPr lang="en-US" smtClean="0"/>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3B122-B7D8-EE42-B27C-61928BABF50F}" type="slidenum">
              <a:rPr lang="en-US" smtClean="0"/>
              <a:t>‹#›</a:t>
            </a:fld>
            <a:endParaRPr lang="en-US"/>
          </a:p>
        </p:txBody>
      </p:sp>
    </p:spTree>
    <p:extLst>
      <p:ext uri="{BB962C8B-B14F-4D97-AF65-F5344CB8AC3E}">
        <p14:creationId xmlns:p14="http://schemas.microsoft.com/office/powerpoint/2010/main" val="2520534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3944A-E332-694D-A915-66D4FD2438D9}" type="datetimeFigureOut">
              <a:rPr lang="en-US" smtClean="0"/>
              <a:t>6/26/25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03B122-B7D8-EE42-B27C-61928BABF50F}" type="slidenum">
              <a:rPr lang="en-US" smtClean="0"/>
              <a:t>‹#›</a:t>
            </a:fld>
            <a:endParaRPr lang="en-US"/>
          </a:p>
        </p:txBody>
      </p:sp>
    </p:spTree>
    <p:extLst>
      <p:ext uri="{BB962C8B-B14F-4D97-AF65-F5344CB8AC3E}">
        <p14:creationId xmlns:p14="http://schemas.microsoft.com/office/powerpoint/2010/main" val="274391852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80DEA65-F906-5EE8-8B99-AAD3CC0D88B7}"/>
              </a:ext>
            </a:extLst>
          </p:cNvPr>
          <p:cNvSpPr/>
          <p:nvPr/>
        </p:nvSpPr>
        <p:spPr>
          <a:xfrm>
            <a:off x="801162" y="1030288"/>
            <a:ext cx="10807742" cy="4227512"/>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2" name="Title 1">
            <a:extLst>
              <a:ext uri="{FF2B5EF4-FFF2-40B4-BE49-F238E27FC236}">
                <a16:creationId xmlns:a16="http://schemas.microsoft.com/office/drawing/2014/main" id="{08D7689C-AE42-382E-E7CB-FED23A84A2E0}"/>
              </a:ext>
            </a:extLst>
          </p:cNvPr>
          <p:cNvSpPr>
            <a:spLocks noGrp="1"/>
          </p:cNvSpPr>
          <p:nvPr>
            <p:ph type="ctrTitle"/>
          </p:nvPr>
        </p:nvSpPr>
        <p:spPr/>
        <p:txBody>
          <a:bodyPr>
            <a:normAutofit/>
          </a:bodyPr>
          <a:lstStyle/>
          <a:p>
            <a:r>
              <a:rPr lang="en-US" b="1" dirty="0">
                <a:solidFill>
                  <a:schemeClr val="tx2">
                    <a:lumMod val="50000"/>
                  </a:schemeClr>
                </a:solidFill>
              </a:rPr>
              <a:t>Diffusing Uncertainty of Diffusion-Weighted Imaging</a:t>
            </a:r>
          </a:p>
        </p:txBody>
      </p:sp>
      <p:sp>
        <p:nvSpPr>
          <p:cNvPr id="3" name="Subtitle 2">
            <a:extLst>
              <a:ext uri="{FF2B5EF4-FFF2-40B4-BE49-F238E27FC236}">
                <a16:creationId xmlns:a16="http://schemas.microsoft.com/office/drawing/2014/main" id="{067B6B46-EAB2-EA8F-0A10-66FBDC2968DB}"/>
              </a:ext>
            </a:extLst>
          </p:cNvPr>
          <p:cNvSpPr>
            <a:spLocks noGrp="1"/>
          </p:cNvSpPr>
          <p:nvPr>
            <p:ph type="subTitle" idx="1"/>
          </p:nvPr>
        </p:nvSpPr>
        <p:spPr>
          <a:xfrm>
            <a:off x="1524000" y="3556000"/>
            <a:ext cx="9144000" cy="1655762"/>
          </a:xfrm>
        </p:spPr>
        <p:txBody>
          <a:bodyPr>
            <a:normAutofit/>
          </a:bodyPr>
          <a:lstStyle/>
          <a:p>
            <a:pPr>
              <a:lnSpc>
                <a:spcPct val="100000"/>
              </a:lnSpc>
              <a:spcBef>
                <a:spcPts val="0"/>
              </a:spcBef>
            </a:pPr>
            <a:r>
              <a:rPr lang="en-US" b="1" dirty="0">
                <a:solidFill>
                  <a:schemeClr val="tx2">
                    <a:lumMod val="75000"/>
                  </a:schemeClr>
                </a:solidFill>
              </a:rPr>
              <a:t>Emma M. Tinney</a:t>
            </a:r>
            <a:br>
              <a:rPr lang="en-US" b="1" dirty="0">
                <a:solidFill>
                  <a:schemeClr val="tx2">
                    <a:lumMod val="75000"/>
                  </a:schemeClr>
                </a:solidFill>
              </a:rPr>
            </a:br>
            <a:r>
              <a:rPr lang="en-US" b="1" dirty="0">
                <a:solidFill>
                  <a:schemeClr val="tx2">
                    <a:lumMod val="75000"/>
                  </a:schemeClr>
                </a:solidFill>
              </a:rPr>
              <a:t>Northeastern University </a:t>
            </a:r>
          </a:p>
          <a:p>
            <a:pPr>
              <a:lnSpc>
                <a:spcPct val="100000"/>
              </a:lnSpc>
              <a:spcBef>
                <a:spcPts val="0"/>
              </a:spcBef>
            </a:pPr>
            <a:r>
              <a:rPr lang="en-US" b="1" dirty="0">
                <a:solidFill>
                  <a:schemeClr val="tx2">
                    <a:lumMod val="75000"/>
                  </a:schemeClr>
                </a:solidFill>
              </a:rPr>
              <a:t>Boston MA, United States</a:t>
            </a:r>
          </a:p>
          <a:p>
            <a:pPr>
              <a:lnSpc>
                <a:spcPct val="100000"/>
              </a:lnSpc>
              <a:spcBef>
                <a:spcPts val="0"/>
              </a:spcBef>
            </a:pPr>
            <a:r>
              <a:rPr lang="en-US" b="1" dirty="0">
                <a:solidFill>
                  <a:schemeClr val="tx2">
                    <a:lumMod val="75000"/>
                  </a:schemeClr>
                </a:solidFill>
              </a:rPr>
              <a:t>The Active Brain Special Interest Group</a:t>
            </a:r>
          </a:p>
          <a:p>
            <a:pPr>
              <a:lnSpc>
                <a:spcPct val="100000"/>
              </a:lnSpc>
              <a:spcBef>
                <a:spcPts val="0"/>
              </a:spcBef>
            </a:pPr>
            <a:endParaRPr lang="en-US" b="1" dirty="0">
              <a:solidFill>
                <a:schemeClr val="tx2">
                  <a:lumMod val="75000"/>
                </a:schemeClr>
              </a:solidFill>
            </a:endParaRPr>
          </a:p>
        </p:txBody>
      </p:sp>
    </p:spTree>
    <p:extLst>
      <p:ext uri="{BB962C8B-B14F-4D97-AF65-F5344CB8AC3E}">
        <p14:creationId xmlns:p14="http://schemas.microsoft.com/office/powerpoint/2010/main" val="182852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47CAA-A046-93AB-55FC-813430719C5F}"/>
            </a:ext>
          </a:extLst>
        </p:cNvPr>
        <p:cNvGrpSpPr/>
        <p:nvPr/>
      </p:nvGrpSpPr>
      <p:grpSpPr>
        <a:xfrm>
          <a:off x="0" y="0"/>
          <a:ext cx="0" cy="0"/>
          <a:chOff x="0" y="0"/>
          <a:chExt cx="0" cy="0"/>
        </a:xfrm>
      </p:grpSpPr>
      <p:pic>
        <p:nvPicPr>
          <p:cNvPr id="4" name="Content Placeholder 4" descr="A picture containing diagram&#10;&#10;Description automatically generated">
            <a:extLst>
              <a:ext uri="{FF2B5EF4-FFF2-40B4-BE49-F238E27FC236}">
                <a16:creationId xmlns:a16="http://schemas.microsoft.com/office/drawing/2014/main" id="{D827CB93-650B-C50D-97D9-C6003961E16D}"/>
              </a:ext>
            </a:extLst>
          </p:cNvPr>
          <p:cNvPicPr>
            <a:picLocks noChangeAspect="1"/>
          </p:cNvPicPr>
          <p:nvPr/>
        </p:nvPicPr>
        <p:blipFill>
          <a:blip r:embed="rId3"/>
          <a:srcRect l="7131" r="7887"/>
          <a:stretch/>
        </p:blipFill>
        <p:spPr>
          <a:xfrm>
            <a:off x="6613369" y="1366720"/>
            <a:ext cx="5473700" cy="4830763"/>
          </a:xfrm>
          <a:prstGeom prst="rect">
            <a:avLst/>
          </a:prstGeom>
        </p:spPr>
      </p:pic>
      <p:sp>
        <p:nvSpPr>
          <p:cNvPr id="2" name="Title 1">
            <a:extLst>
              <a:ext uri="{FF2B5EF4-FFF2-40B4-BE49-F238E27FC236}">
                <a16:creationId xmlns:a16="http://schemas.microsoft.com/office/drawing/2014/main" id="{A58B59B0-A493-F87C-1FEA-D46910ADAC22}"/>
              </a:ext>
            </a:extLst>
          </p:cNvPr>
          <p:cNvSpPr>
            <a:spLocks noGrp="1"/>
          </p:cNvSpPr>
          <p:nvPr>
            <p:ph type="title"/>
          </p:nvPr>
        </p:nvSpPr>
        <p:spPr/>
        <p:txBody>
          <a:bodyPr/>
          <a:lstStyle/>
          <a:p>
            <a:r>
              <a:rPr lang="en-US" dirty="0"/>
              <a:t>Fixel Based Analysis</a:t>
            </a:r>
          </a:p>
        </p:txBody>
      </p:sp>
      <p:sp>
        <p:nvSpPr>
          <p:cNvPr id="3" name="Content Placeholder 2">
            <a:extLst>
              <a:ext uri="{FF2B5EF4-FFF2-40B4-BE49-F238E27FC236}">
                <a16:creationId xmlns:a16="http://schemas.microsoft.com/office/drawing/2014/main" id="{06721229-16CD-4D60-A116-D02F945D7E7F}"/>
              </a:ext>
            </a:extLst>
          </p:cNvPr>
          <p:cNvSpPr>
            <a:spLocks noGrp="1"/>
          </p:cNvSpPr>
          <p:nvPr>
            <p:ph idx="1"/>
          </p:nvPr>
        </p:nvSpPr>
        <p:spPr>
          <a:xfrm>
            <a:off x="530897" y="1810634"/>
            <a:ext cx="6267138" cy="4386849"/>
          </a:xfrm>
        </p:spPr>
        <p:txBody>
          <a:bodyPr>
            <a:normAutofit fontScale="92500" lnSpcReduction="10000"/>
          </a:bodyPr>
          <a:lstStyle/>
          <a:p>
            <a:pPr marL="0" indent="0">
              <a:buNone/>
            </a:pPr>
            <a:r>
              <a:rPr lang="en-US" b="1" dirty="0"/>
              <a:t>Fiber Density - </a:t>
            </a:r>
            <a:r>
              <a:rPr lang="en-US" dirty="0"/>
              <a:t>how many axons are packed into a specific fiber bundle</a:t>
            </a:r>
          </a:p>
          <a:p>
            <a:pPr marL="457200" lvl="1" indent="0">
              <a:buNone/>
            </a:pPr>
            <a:r>
              <a:rPr lang="en-US" sz="2800" dirty="0"/>
              <a:t>↑ more axons</a:t>
            </a:r>
          </a:p>
          <a:p>
            <a:pPr marL="457200" lvl="1" indent="0">
              <a:buNone/>
            </a:pPr>
            <a:r>
              <a:rPr lang="en-US" sz="2800" dirty="0"/>
              <a:t>↓ fewer axons</a:t>
            </a:r>
            <a:endParaRPr lang="en-US" dirty="0"/>
          </a:p>
          <a:p>
            <a:pPr marL="0" indent="0">
              <a:buNone/>
            </a:pPr>
            <a:r>
              <a:rPr lang="en-US" b="1" dirty="0"/>
              <a:t>Fiber Cross Section- </a:t>
            </a:r>
            <a:r>
              <a:rPr lang="en-US" dirty="0"/>
              <a:t>Size of the fiber bundle</a:t>
            </a:r>
          </a:p>
          <a:p>
            <a:pPr marL="457200" lvl="1" indent="0">
              <a:buNone/>
            </a:pPr>
            <a:r>
              <a:rPr lang="en-US" sz="2800" dirty="0"/>
              <a:t>↑ wide, healthy bundle </a:t>
            </a:r>
          </a:p>
          <a:p>
            <a:pPr marL="457200" lvl="1" indent="0">
              <a:buNone/>
            </a:pPr>
            <a:r>
              <a:rPr lang="en-US" sz="2800" dirty="0"/>
              <a:t>↓ shrinking bundle</a:t>
            </a:r>
            <a:endParaRPr lang="en-US" dirty="0"/>
          </a:p>
          <a:p>
            <a:r>
              <a:rPr lang="en-US" b="1" dirty="0"/>
              <a:t>Fiber Density and Cross Section - </a:t>
            </a:r>
            <a:r>
              <a:rPr lang="en-US" dirty="0"/>
              <a:t>Combines both density and size</a:t>
            </a:r>
          </a:p>
          <a:p>
            <a:pPr marL="457200" lvl="1" indent="0">
              <a:buNone/>
            </a:pPr>
            <a:r>
              <a:rPr lang="en-US" sz="2800" dirty="0"/>
              <a:t>↑ lots of axons in a wide bundle</a:t>
            </a:r>
          </a:p>
          <a:p>
            <a:pPr marL="457200" lvl="1" indent="0">
              <a:buNone/>
            </a:pPr>
            <a:r>
              <a:rPr lang="en-US" sz="2800" dirty="0"/>
              <a:t>↓ reduced fibers or bundle size or both</a:t>
            </a:r>
          </a:p>
        </p:txBody>
      </p:sp>
      <p:sp>
        <p:nvSpPr>
          <p:cNvPr id="5" name="TextBox 4">
            <a:extLst>
              <a:ext uri="{FF2B5EF4-FFF2-40B4-BE49-F238E27FC236}">
                <a16:creationId xmlns:a16="http://schemas.microsoft.com/office/drawing/2014/main" id="{7A54310A-A046-ABD8-3130-27FC7A1A9303}"/>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sp>
        <p:nvSpPr>
          <p:cNvPr id="8" name="TextBox 7">
            <a:extLst>
              <a:ext uri="{FF2B5EF4-FFF2-40B4-BE49-F238E27FC236}">
                <a16:creationId xmlns:a16="http://schemas.microsoft.com/office/drawing/2014/main" id="{4BADC4F5-7A36-41C0-D6D4-B79996CDD6D0}"/>
              </a:ext>
            </a:extLst>
          </p:cNvPr>
          <p:cNvSpPr txBox="1"/>
          <p:nvPr/>
        </p:nvSpPr>
        <p:spPr>
          <a:xfrm>
            <a:off x="9980543" y="6488668"/>
            <a:ext cx="1778692" cy="369332"/>
          </a:xfrm>
          <a:prstGeom prst="rect">
            <a:avLst/>
          </a:prstGeom>
          <a:noFill/>
        </p:spPr>
        <p:txBody>
          <a:bodyPr wrap="none" rtlCol="0">
            <a:spAutoFit/>
          </a:bodyPr>
          <a:lstStyle/>
          <a:p>
            <a:r>
              <a:rPr lang="en-US" dirty="0"/>
              <a:t>Raffelt et al 2017</a:t>
            </a:r>
          </a:p>
        </p:txBody>
      </p:sp>
      <p:cxnSp>
        <p:nvCxnSpPr>
          <p:cNvPr id="9" name="Straight Connector 8">
            <a:extLst>
              <a:ext uri="{FF2B5EF4-FFF2-40B4-BE49-F238E27FC236}">
                <a16:creationId xmlns:a16="http://schemas.microsoft.com/office/drawing/2014/main" id="{2710BE91-143F-2CCE-6759-FB660D87AF19}"/>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F77E2CE-6221-3641-E8E2-49374C7715C1}"/>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26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7A47-DB2A-D484-C322-45B2052CF0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CA3AC1-E657-3DCF-A522-141DC9883E22}"/>
              </a:ext>
            </a:extLst>
          </p:cNvPr>
          <p:cNvSpPr>
            <a:spLocks noGrp="1"/>
          </p:cNvSpPr>
          <p:nvPr>
            <p:ph type="title"/>
          </p:nvPr>
        </p:nvSpPr>
        <p:spPr/>
        <p:txBody>
          <a:bodyPr/>
          <a:lstStyle/>
          <a:p>
            <a:r>
              <a:rPr lang="en-US" dirty="0"/>
              <a:t>Fixel Based Analysis</a:t>
            </a:r>
          </a:p>
        </p:txBody>
      </p:sp>
      <p:sp>
        <p:nvSpPr>
          <p:cNvPr id="5" name="TextBox 4">
            <a:extLst>
              <a:ext uri="{FF2B5EF4-FFF2-40B4-BE49-F238E27FC236}">
                <a16:creationId xmlns:a16="http://schemas.microsoft.com/office/drawing/2014/main" id="{2DA525D6-B8EA-6EA0-6C89-8144A41251AD}"/>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cxnSp>
        <p:nvCxnSpPr>
          <p:cNvPr id="9" name="Straight Connector 8">
            <a:extLst>
              <a:ext uri="{FF2B5EF4-FFF2-40B4-BE49-F238E27FC236}">
                <a16:creationId xmlns:a16="http://schemas.microsoft.com/office/drawing/2014/main" id="{96035CB8-2127-6F28-CE60-7A4513F6E08A}"/>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5AE4DB6-1611-33EF-5A18-3832D0FA851A}"/>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11" name="TextBox 8">
            <a:extLst>
              <a:ext uri="{FF2B5EF4-FFF2-40B4-BE49-F238E27FC236}">
                <a16:creationId xmlns:a16="http://schemas.microsoft.com/office/drawing/2014/main" id="{8104CEC0-8798-F637-27D5-609E2F41A3CF}"/>
              </a:ext>
            </a:extLst>
          </p:cNvPr>
          <p:cNvSpPr txBox="1"/>
          <p:nvPr/>
        </p:nvSpPr>
        <p:spPr>
          <a:xfrm>
            <a:off x="6825767" y="6425189"/>
            <a:ext cx="5787572" cy="432811"/>
          </a:xfrm>
          <a:prstGeom prst="rect">
            <a:avLst/>
          </a:prstGeom>
        </p:spPr>
        <p:txBody>
          <a:bodyPr wrap="square" lIns="0" tIns="0" rIns="0" bIns="0" rtlCol="0" anchor="t">
            <a:spAutoFit/>
          </a:bodyPr>
          <a:lstStyle/>
          <a:p>
            <a:pPr algn="ctr">
              <a:lnSpc>
                <a:spcPts val="3779"/>
              </a:lnSpc>
            </a:pPr>
            <a:r>
              <a:rPr lang="en-US" sz="2000" dirty="0">
                <a:solidFill>
                  <a:srgbClr val="000000"/>
                </a:solidFill>
                <a:latin typeface="Alatsi"/>
                <a:ea typeface="Alatsi"/>
                <a:cs typeface="Alatsi"/>
                <a:sym typeface="Alatsi"/>
              </a:rPr>
              <a:t>Tinney et al (2024) </a:t>
            </a:r>
            <a:r>
              <a:rPr lang="en-US" sz="2000" i="1" dirty="0">
                <a:solidFill>
                  <a:srgbClr val="000000"/>
                </a:solidFill>
                <a:latin typeface="Alatsi"/>
                <a:ea typeface="Alatsi"/>
                <a:cs typeface="Alatsi"/>
                <a:sym typeface="Alatsi"/>
              </a:rPr>
              <a:t>Human Brain Mapping</a:t>
            </a:r>
          </a:p>
        </p:txBody>
      </p:sp>
      <p:pic>
        <p:nvPicPr>
          <p:cNvPr id="12" name="Picture 11" descr="A diagram of a brain&#10;&#10;AI-generated content may be incorrect.">
            <a:extLst>
              <a:ext uri="{FF2B5EF4-FFF2-40B4-BE49-F238E27FC236}">
                <a16:creationId xmlns:a16="http://schemas.microsoft.com/office/drawing/2014/main" id="{2934A54E-3B06-144D-849A-2592ED26B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7587" y="1316277"/>
            <a:ext cx="6108458" cy="4752139"/>
          </a:xfrm>
          <a:prstGeom prst="rect">
            <a:avLst/>
          </a:prstGeom>
        </p:spPr>
      </p:pic>
    </p:spTree>
    <p:extLst>
      <p:ext uri="{BB962C8B-B14F-4D97-AF65-F5344CB8AC3E}">
        <p14:creationId xmlns:p14="http://schemas.microsoft.com/office/powerpoint/2010/main" val="3741114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C99A6-0F18-2989-D85E-C75B655832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2466D1-91CF-CDE0-33B0-69EEB43A2D02}"/>
              </a:ext>
            </a:extLst>
          </p:cNvPr>
          <p:cNvSpPr>
            <a:spLocks noGrp="1"/>
          </p:cNvSpPr>
          <p:nvPr>
            <p:ph type="title"/>
          </p:nvPr>
        </p:nvSpPr>
        <p:spPr/>
        <p:txBody>
          <a:bodyPr/>
          <a:lstStyle/>
          <a:p>
            <a:r>
              <a:rPr lang="en-US" dirty="0"/>
              <a:t>Sources of Uncertainty in DWI</a:t>
            </a:r>
          </a:p>
        </p:txBody>
      </p:sp>
      <p:sp>
        <p:nvSpPr>
          <p:cNvPr id="3" name="Content Placeholder 2">
            <a:extLst>
              <a:ext uri="{FF2B5EF4-FFF2-40B4-BE49-F238E27FC236}">
                <a16:creationId xmlns:a16="http://schemas.microsoft.com/office/drawing/2014/main" id="{A2302C40-A049-61D7-E296-D6412C023373}"/>
              </a:ext>
            </a:extLst>
          </p:cNvPr>
          <p:cNvSpPr>
            <a:spLocks noGrp="1"/>
          </p:cNvSpPr>
          <p:nvPr>
            <p:ph idx="1"/>
          </p:nvPr>
        </p:nvSpPr>
        <p:spPr>
          <a:xfrm>
            <a:off x="1431043" y="2948620"/>
            <a:ext cx="3180323" cy="359678"/>
          </a:xfrm>
        </p:spPr>
        <p:txBody>
          <a:bodyPr>
            <a:normAutofit fontScale="92500" lnSpcReduction="20000"/>
          </a:bodyPr>
          <a:lstStyle/>
          <a:p>
            <a:pPr marL="457200" lvl="1" indent="0">
              <a:buNone/>
            </a:pPr>
            <a:r>
              <a:rPr lang="en-US" dirty="0"/>
              <a:t>Motion artifacts</a:t>
            </a:r>
          </a:p>
        </p:txBody>
      </p:sp>
      <p:sp>
        <p:nvSpPr>
          <p:cNvPr id="4" name="TextBox 3">
            <a:extLst>
              <a:ext uri="{FF2B5EF4-FFF2-40B4-BE49-F238E27FC236}">
                <a16:creationId xmlns:a16="http://schemas.microsoft.com/office/drawing/2014/main" id="{93364243-425E-B5C3-074B-AED2B37E48C7}"/>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sp>
        <p:nvSpPr>
          <p:cNvPr id="8" name="Rounded Rectangle 7">
            <a:extLst>
              <a:ext uri="{FF2B5EF4-FFF2-40B4-BE49-F238E27FC236}">
                <a16:creationId xmlns:a16="http://schemas.microsoft.com/office/drawing/2014/main" id="{91E76219-11BF-7C85-B12A-AC8E7849C386}"/>
              </a:ext>
            </a:extLst>
          </p:cNvPr>
          <p:cNvSpPr/>
          <p:nvPr/>
        </p:nvSpPr>
        <p:spPr>
          <a:xfrm>
            <a:off x="1175267" y="1812037"/>
            <a:ext cx="4279392" cy="75990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Technical Challenges </a:t>
            </a:r>
          </a:p>
        </p:txBody>
      </p:sp>
      <p:sp>
        <p:nvSpPr>
          <p:cNvPr id="9" name="Rounded Rectangle 8">
            <a:extLst>
              <a:ext uri="{FF2B5EF4-FFF2-40B4-BE49-F238E27FC236}">
                <a16:creationId xmlns:a16="http://schemas.microsoft.com/office/drawing/2014/main" id="{17158BA2-2873-6F12-BD4E-737237F0028B}"/>
              </a:ext>
            </a:extLst>
          </p:cNvPr>
          <p:cNvSpPr/>
          <p:nvPr/>
        </p:nvSpPr>
        <p:spPr>
          <a:xfrm>
            <a:off x="6899411" y="1812037"/>
            <a:ext cx="4279392" cy="75990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Participant-related factors</a:t>
            </a:r>
          </a:p>
        </p:txBody>
      </p:sp>
      <p:sp>
        <p:nvSpPr>
          <p:cNvPr id="12" name="Content Placeholder 2">
            <a:extLst>
              <a:ext uri="{FF2B5EF4-FFF2-40B4-BE49-F238E27FC236}">
                <a16:creationId xmlns:a16="http://schemas.microsoft.com/office/drawing/2014/main" id="{87536191-2ED3-AF31-A5C1-3AEFA0A4BE29}"/>
              </a:ext>
            </a:extLst>
          </p:cNvPr>
          <p:cNvSpPr txBox="1">
            <a:spLocks/>
          </p:cNvSpPr>
          <p:nvPr/>
        </p:nvSpPr>
        <p:spPr>
          <a:xfrm>
            <a:off x="1318679" y="4032229"/>
            <a:ext cx="3592061" cy="3596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dirty="0"/>
              <a:t>Signal-to-noise limitation</a:t>
            </a:r>
          </a:p>
        </p:txBody>
      </p:sp>
      <p:sp>
        <p:nvSpPr>
          <p:cNvPr id="13" name="Content Placeholder 2">
            <a:extLst>
              <a:ext uri="{FF2B5EF4-FFF2-40B4-BE49-F238E27FC236}">
                <a16:creationId xmlns:a16="http://schemas.microsoft.com/office/drawing/2014/main" id="{51C4F0C3-FFD6-828E-3DF0-E9815834F809}"/>
              </a:ext>
            </a:extLst>
          </p:cNvPr>
          <p:cNvSpPr txBox="1">
            <a:spLocks/>
          </p:cNvSpPr>
          <p:nvPr/>
        </p:nvSpPr>
        <p:spPr>
          <a:xfrm>
            <a:off x="1410266" y="5232439"/>
            <a:ext cx="3180323" cy="3596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Scanner variability</a:t>
            </a:r>
          </a:p>
        </p:txBody>
      </p:sp>
      <p:sp>
        <p:nvSpPr>
          <p:cNvPr id="14" name="Content Placeholder 2">
            <a:extLst>
              <a:ext uri="{FF2B5EF4-FFF2-40B4-BE49-F238E27FC236}">
                <a16:creationId xmlns:a16="http://schemas.microsoft.com/office/drawing/2014/main" id="{523E1B90-C595-734A-0885-AF19650AA9B3}"/>
              </a:ext>
            </a:extLst>
          </p:cNvPr>
          <p:cNvSpPr txBox="1">
            <a:spLocks/>
          </p:cNvSpPr>
          <p:nvPr/>
        </p:nvSpPr>
        <p:spPr>
          <a:xfrm>
            <a:off x="7143751" y="3069322"/>
            <a:ext cx="3180323" cy="3596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Hydration status</a:t>
            </a:r>
          </a:p>
        </p:txBody>
      </p:sp>
      <p:sp>
        <p:nvSpPr>
          <p:cNvPr id="15" name="Content Placeholder 2">
            <a:extLst>
              <a:ext uri="{FF2B5EF4-FFF2-40B4-BE49-F238E27FC236}">
                <a16:creationId xmlns:a16="http://schemas.microsoft.com/office/drawing/2014/main" id="{A9313562-2D77-B488-4E78-DA763B3325B2}"/>
              </a:ext>
            </a:extLst>
          </p:cNvPr>
          <p:cNvSpPr txBox="1">
            <a:spLocks/>
          </p:cNvSpPr>
          <p:nvPr/>
        </p:nvSpPr>
        <p:spPr>
          <a:xfrm>
            <a:off x="7193413" y="4171785"/>
            <a:ext cx="3592061" cy="3596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Recent exercise</a:t>
            </a:r>
          </a:p>
        </p:txBody>
      </p:sp>
      <p:sp>
        <p:nvSpPr>
          <p:cNvPr id="16" name="Content Placeholder 2">
            <a:extLst>
              <a:ext uri="{FF2B5EF4-FFF2-40B4-BE49-F238E27FC236}">
                <a16:creationId xmlns:a16="http://schemas.microsoft.com/office/drawing/2014/main" id="{EEC809DC-7856-AAD2-78F3-7A4A11AF7DC3}"/>
              </a:ext>
            </a:extLst>
          </p:cNvPr>
          <p:cNvSpPr txBox="1">
            <a:spLocks/>
          </p:cNvSpPr>
          <p:nvPr/>
        </p:nvSpPr>
        <p:spPr>
          <a:xfrm>
            <a:off x="7143751" y="5136097"/>
            <a:ext cx="3691386" cy="52719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Participant Demographics </a:t>
            </a:r>
          </a:p>
        </p:txBody>
      </p:sp>
      <p:pic>
        <p:nvPicPr>
          <p:cNvPr id="17" name="Picture 16">
            <a:extLst>
              <a:ext uri="{FF2B5EF4-FFF2-40B4-BE49-F238E27FC236}">
                <a16:creationId xmlns:a16="http://schemas.microsoft.com/office/drawing/2014/main" id="{86CD8763-5545-D6AD-5902-F0F02DA7E757}"/>
              </a:ext>
            </a:extLst>
          </p:cNvPr>
          <p:cNvPicPr>
            <a:picLocks noChangeAspect="1"/>
          </p:cNvPicPr>
          <p:nvPr/>
        </p:nvPicPr>
        <p:blipFill>
          <a:blip r:embed="rId3"/>
          <a:srcRect b="20922"/>
          <a:stretch/>
        </p:blipFill>
        <p:spPr>
          <a:xfrm>
            <a:off x="838200" y="2734322"/>
            <a:ext cx="960958" cy="759904"/>
          </a:xfrm>
          <a:prstGeom prst="rect">
            <a:avLst/>
          </a:prstGeom>
        </p:spPr>
      </p:pic>
      <p:pic>
        <p:nvPicPr>
          <p:cNvPr id="18" name="Picture 17">
            <a:extLst>
              <a:ext uri="{FF2B5EF4-FFF2-40B4-BE49-F238E27FC236}">
                <a16:creationId xmlns:a16="http://schemas.microsoft.com/office/drawing/2014/main" id="{E1D9C115-D7DC-B222-8D63-B0200DA20C30}"/>
              </a:ext>
            </a:extLst>
          </p:cNvPr>
          <p:cNvPicPr>
            <a:picLocks noChangeAspect="1"/>
          </p:cNvPicPr>
          <p:nvPr/>
        </p:nvPicPr>
        <p:blipFill>
          <a:blip r:embed="rId4"/>
          <a:srcRect b="13040"/>
          <a:stretch/>
        </p:blipFill>
        <p:spPr>
          <a:xfrm>
            <a:off x="937819" y="3835063"/>
            <a:ext cx="774430" cy="673445"/>
          </a:xfrm>
          <a:prstGeom prst="rect">
            <a:avLst/>
          </a:prstGeom>
        </p:spPr>
      </p:pic>
      <p:pic>
        <p:nvPicPr>
          <p:cNvPr id="19" name="Picture 18">
            <a:extLst>
              <a:ext uri="{FF2B5EF4-FFF2-40B4-BE49-F238E27FC236}">
                <a16:creationId xmlns:a16="http://schemas.microsoft.com/office/drawing/2014/main" id="{31893D10-FDAB-27E4-5D80-DE145F0B0210}"/>
              </a:ext>
            </a:extLst>
          </p:cNvPr>
          <p:cNvPicPr>
            <a:picLocks noChangeAspect="1"/>
          </p:cNvPicPr>
          <p:nvPr/>
        </p:nvPicPr>
        <p:blipFill>
          <a:blip r:embed="rId5"/>
          <a:srcRect b="16880"/>
          <a:stretch/>
        </p:blipFill>
        <p:spPr>
          <a:xfrm>
            <a:off x="833065" y="4892339"/>
            <a:ext cx="955844" cy="794497"/>
          </a:xfrm>
          <a:prstGeom prst="rect">
            <a:avLst/>
          </a:prstGeom>
        </p:spPr>
      </p:pic>
      <p:pic>
        <p:nvPicPr>
          <p:cNvPr id="20" name="Picture 19">
            <a:extLst>
              <a:ext uri="{FF2B5EF4-FFF2-40B4-BE49-F238E27FC236}">
                <a16:creationId xmlns:a16="http://schemas.microsoft.com/office/drawing/2014/main" id="{1BB44350-C10C-E0FF-49DA-E57C6E6F783B}"/>
              </a:ext>
            </a:extLst>
          </p:cNvPr>
          <p:cNvPicPr>
            <a:picLocks noChangeAspect="1"/>
          </p:cNvPicPr>
          <p:nvPr/>
        </p:nvPicPr>
        <p:blipFill>
          <a:blip r:embed="rId6"/>
          <a:srcRect b="17079"/>
          <a:stretch/>
        </p:blipFill>
        <p:spPr>
          <a:xfrm>
            <a:off x="6645569" y="4926931"/>
            <a:ext cx="916420" cy="759905"/>
          </a:xfrm>
          <a:prstGeom prst="rect">
            <a:avLst/>
          </a:prstGeom>
        </p:spPr>
      </p:pic>
      <p:pic>
        <p:nvPicPr>
          <p:cNvPr id="21" name="Picture 20">
            <a:extLst>
              <a:ext uri="{FF2B5EF4-FFF2-40B4-BE49-F238E27FC236}">
                <a16:creationId xmlns:a16="http://schemas.microsoft.com/office/drawing/2014/main" id="{B623EC76-E806-4925-0B98-5151B255F995}"/>
              </a:ext>
            </a:extLst>
          </p:cNvPr>
          <p:cNvPicPr>
            <a:picLocks noChangeAspect="1"/>
          </p:cNvPicPr>
          <p:nvPr/>
        </p:nvPicPr>
        <p:blipFill>
          <a:blip r:embed="rId7"/>
          <a:srcRect b="13726"/>
          <a:stretch/>
        </p:blipFill>
        <p:spPr>
          <a:xfrm>
            <a:off x="6663376" y="3912932"/>
            <a:ext cx="880806" cy="759906"/>
          </a:xfrm>
          <a:prstGeom prst="rect">
            <a:avLst/>
          </a:prstGeom>
        </p:spPr>
      </p:pic>
      <p:pic>
        <p:nvPicPr>
          <p:cNvPr id="22" name="Picture 21">
            <a:extLst>
              <a:ext uri="{FF2B5EF4-FFF2-40B4-BE49-F238E27FC236}">
                <a16:creationId xmlns:a16="http://schemas.microsoft.com/office/drawing/2014/main" id="{1671B499-50FC-02F5-46E0-21A442EECEE7}"/>
              </a:ext>
            </a:extLst>
          </p:cNvPr>
          <p:cNvPicPr>
            <a:picLocks noChangeAspect="1"/>
          </p:cNvPicPr>
          <p:nvPr/>
        </p:nvPicPr>
        <p:blipFill>
          <a:blip r:embed="rId8"/>
          <a:srcRect b="18432"/>
          <a:stretch/>
        </p:blipFill>
        <p:spPr>
          <a:xfrm>
            <a:off x="6645569" y="2702474"/>
            <a:ext cx="980752" cy="799983"/>
          </a:xfrm>
          <a:prstGeom prst="rect">
            <a:avLst/>
          </a:prstGeom>
        </p:spPr>
      </p:pic>
      <p:cxnSp>
        <p:nvCxnSpPr>
          <p:cNvPr id="7" name="Straight Connector 6">
            <a:extLst>
              <a:ext uri="{FF2B5EF4-FFF2-40B4-BE49-F238E27FC236}">
                <a16:creationId xmlns:a16="http://schemas.microsoft.com/office/drawing/2014/main" id="{367CF402-9774-3BAA-7DDC-D819151352BD}"/>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C037AF6-A943-6D56-971C-B0DEA756E813}"/>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428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C39BA-06C9-B3AC-58BC-43FE1C730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95BC0-C061-2ED8-D538-6FB9126D7F91}"/>
              </a:ext>
            </a:extLst>
          </p:cNvPr>
          <p:cNvSpPr>
            <a:spLocks noGrp="1"/>
          </p:cNvSpPr>
          <p:nvPr>
            <p:ph type="title"/>
          </p:nvPr>
        </p:nvSpPr>
        <p:spPr/>
        <p:txBody>
          <a:bodyPr/>
          <a:lstStyle/>
          <a:p>
            <a:r>
              <a:rPr lang="en-US" dirty="0"/>
              <a:t>Reducing Uncertainty</a:t>
            </a:r>
          </a:p>
        </p:txBody>
      </p:sp>
      <p:sp>
        <p:nvSpPr>
          <p:cNvPr id="4" name="TextBox 3">
            <a:extLst>
              <a:ext uri="{FF2B5EF4-FFF2-40B4-BE49-F238E27FC236}">
                <a16:creationId xmlns:a16="http://schemas.microsoft.com/office/drawing/2014/main" id="{F3CF0C8C-B2EB-FE8C-7A4B-8778A97AF57B}"/>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sp>
        <p:nvSpPr>
          <p:cNvPr id="7" name="Rounded Rectangle 6">
            <a:extLst>
              <a:ext uri="{FF2B5EF4-FFF2-40B4-BE49-F238E27FC236}">
                <a16:creationId xmlns:a16="http://schemas.microsoft.com/office/drawing/2014/main" id="{D50F6D2C-9F48-D43F-2ED4-75EAE7C23EEB}"/>
              </a:ext>
            </a:extLst>
          </p:cNvPr>
          <p:cNvSpPr/>
          <p:nvPr/>
        </p:nvSpPr>
        <p:spPr>
          <a:xfrm>
            <a:off x="1175267" y="1812037"/>
            <a:ext cx="4279392" cy="75990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Protocol Optimization</a:t>
            </a:r>
          </a:p>
        </p:txBody>
      </p:sp>
      <p:sp>
        <p:nvSpPr>
          <p:cNvPr id="8" name="Rounded Rectangle 7">
            <a:extLst>
              <a:ext uri="{FF2B5EF4-FFF2-40B4-BE49-F238E27FC236}">
                <a16:creationId xmlns:a16="http://schemas.microsoft.com/office/drawing/2014/main" id="{D51B1EB2-3580-D1C2-D6B1-0A3D26ECBFCF}"/>
              </a:ext>
            </a:extLst>
          </p:cNvPr>
          <p:cNvSpPr/>
          <p:nvPr/>
        </p:nvSpPr>
        <p:spPr>
          <a:xfrm>
            <a:off x="6899411" y="1812037"/>
            <a:ext cx="4279392" cy="75990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Participant Preparation</a:t>
            </a:r>
          </a:p>
        </p:txBody>
      </p:sp>
      <p:sp>
        <p:nvSpPr>
          <p:cNvPr id="9" name="Content Placeholder 2">
            <a:extLst>
              <a:ext uri="{FF2B5EF4-FFF2-40B4-BE49-F238E27FC236}">
                <a16:creationId xmlns:a16="http://schemas.microsoft.com/office/drawing/2014/main" id="{C58C841A-2BE0-B645-0F13-F89A97B41EFA}"/>
              </a:ext>
            </a:extLst>
          </p:cNvPr>
          <p:cNvSpPr txBox="1">
            <a:spLocks/>
          </p:cNvSpPr>
          <p:nvPr/>
        </p:nvSpPr>
        <p:spPr>
          <a:xfrm>
            <a:off x="1431043" y="2948620"/>
            <a:ext cx="4380933" cy="359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200" dirty="0"/>
              <a:t>Multi-shell Acquisitions</a:t>
            </a:r>
          </a:p>
        </p:txBody>
      </p:sp>
      <p:sp>
        <p:nvSpPr>
          <p:cNvPr id="10" name="Content Placeholder 2">
            <a:extLst>
              <a:ext uri="{FF2B5EF4-FFF2-40B4-BE49-F238E27FC236}">
                <a16:creationId xmlns:a16="http://schemas.microsoft.com/office/drawing/2014/main" id="{D25866F0-649C-36E9-CAAF-6EBBEBAAAEF2}"/>
              </a:ext>
            </a:extLst>
          </p:cNvPr>
          <p:cNvSpPr txBox="1">
            <a:spLocks/>
          </p:cNvSpPr>
          <p:nvPr/>
        </p:nvSpPr>
        <p:spPr>
          <a:xfrm>
            <a:off x="1431043" y="4090529"/>
            <a:ext cx="4948107" cy="359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200" dirty="0"/>
              <a:t>Cardiac Gating</a:t>
            </a:r>
          </a:p>
        </p:txBody>
      </p:sp>
      <p:sp>
        <p:nvSpPr>
          <p:cNvPr id="11" name="Content Placeholder 2">
            <a:extLst>
              <a:ext uri="{FF2B5EF4-FFF2-40B4-BE49-F238E27FC236}">
                <a16:creationId xmlns:a16="http://schemas.microsoft.com/office/drawing/2014/main" id="{E0893D10-9E93-D86A-A4E0-BF1359F62E37}"/>
              </a:ext>
            </a:extLst>
          </p:cNvPr>
          <p:cNvSpPr txBox="1">
            <a:spLocks/>
          </p:cNvSpPr>
          <p:nvPr/>
        </p:nvSpPr>
        <p:spPr>
          <a:xfrm>
            <a:off x="1410266" y="5232439"/>
            <a:ext cx="4380933" cy="359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200" dirty="0"/>
              <a:t>Balanced Signal to Noise Ratio </a:t>
            </a:r>
          </a:p>
        </p:txBody>
      </p:sp>
      <p:sp>
        <p:nvSpPr>
          <p:cNvPr id="12" name="Content Placeholder 2">
            <a:extLst>
              <a:ext uri="{FF2B5EF4-FFF2-40B4-BE49-F238E27FC236}">
                <a16:creationId xmlns:a16="http://schemas.microsoft.com/office/drawing/2014/main" id="{354242B8-B9AC-4D97-173D-28A3B1AF9D24}"/>
              </a:ext>
            </a:extLst>
          </p:cNvPr>
          <p:cNvSpPr txBox="1">
            <a:spLocks/>
          </p:cNvSpPr>
          <p:nvPr/>
        </p:nvSpPr>
        <p:spPr>
          <a:xfrm>
            <a:off x="7143751" y="3069322"/>
            <a:ext cx="4380933" cy="359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200" dirty="0"/>
              <a:t>Standardized Hydration Protocol</a:t>
            </a:r>
          </a:p>
        </p:txBody>
      </p:sp>
      <p:sp>
        <p:nvSpPr>
          <p:cNvPr id="13" name="Content Placeholder 2">
            <a:extLst>
              <a:ext uri="{FF2B5EF4-FFF2-40B4-BE49-F238E27FC236}">
                <a16:creationId xmlns:a16="http://schemas.microsoft.com/office/drawing/2014/main" id="{50E1DFE7-08D7-8D7B-EC54-76ADA793CA28}"/>
              </a:ext>
            </a:extLst>
          </p:cNvPr>
          <p:cNvSpPr txBox="1">
            <a:spLocks/>
          </p:cNvSpPr>
          <p:nvPr/>
        </p:nvSpPr>
        <p:spPr>
          <a:xfrm>
            <a:off x="7143751" y="4087590"/>
            <a:ext cx="4948107" cy="359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200" dirty="0"/>
              <a:t>24-Hour Exercise Abstention</a:t>
            </a:r>
          </a:p>
        </p:txBody>
      </p:sp>
      <p:sp>
        <p:nvSpPr>
          <p:cNvPr id="14" name="Content Placeholder 2">
            <a:extLst>
              <a:ext uri="{FF2B5EF4-FFF2-40B4-BE49-F238E27FC236}">
                <a16:creationId xmlns:a16="http://schemas.microsoft.com/office/drawing/2014/main" id="{D1BC87AF-BE56-0F35-F878-3E1961057663}"/>
              </a:ext>
            </a:extLst>
          </p:cNvPr>
          <p:cNvSpPr txBox="1">
            <a:spLocks/>
          </p:cNvSpPr>
          <p:nvPr/>
        </p:nvSpPr>
        <p:spPr>
          <a:xfrm>
            <a:off x="7125002" y="5148682"/>
            <a:ext cx="5084928" cy="5271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2200" dirty="0"/>
              <a:t>Head Stabilization Techniques</a:t>
            </a:r>
          </a:p>
        </p:txBody>
      </p:sp>
      <p:pic>
        <p:nvPicPr>
          <p:cNvPr id="17" name="Picture 16">
            <a:extLst>
              <a:ext uri="{FF2B5EF4-FFF2-40B4-BE49-F238E27FC236}">
                <a16:creationId xmlns:a16="http://schemas.microsoft.com/office/drawing/2014/main" id="{E6AFB40C-CD9E-4FD6-00DC-6AFD0DF314C7}"/>
              </a:ext>
            </a:extLst>
          </p:cNvPr>
          <p:cNvPicPr>
            <a:picLocks noChangeAspect="1"/>
          </p:cNvPicPr>
          <p:nvPr/>
        </p:nvPicPr>
        <p:blipFill>
          <a:blip r:embed="rId3"/>
          <a:srcRect b="14149"/>
          <a:stretch/>
        </p:blipFill>
        <p:spPr>
          <a:xfrm>
            <a:off x="995378" y="2767471"/>
            <a:ext cx="871330" cy="748045"/>
          </a:xfrm>
          <a:prstGeom prst="rect">
            <a:avLst/>
          </a:prstGeom>
        </p:spPr>
      </p:pic>
      <p:pic>
        <p:nvPicPr>
          <p:cNvPr id="18" name="Picture 17">
            <a:extLst>
              <a:ext uri="{FF2B5EF4-FFF2-40B4-BE49-F238E27FC236}">
                <a16:creationId xmlns:a16="http://schemas.microsoft.com/office/drawing/2014/main" id="{4B5D6031-B2A4-7136-86FA-11CC1A4226C2}"/>
              </a:ext>
            </a:extLst>
          </p:cNvPr>
          <p:cNvPicPr>
            <a:picLocks noChangeAspect="1"/>
          </p:cNvPicPr>
          <p:nvPr/>
        </p:nvPicPr>
        <p:blipFill>
          <a:blip r:embed="rId4"/>
          <a:srcRect b="17429"/>
          <a:stretch/>
        </p:blipFill>
        <p:spPr>
          <a:xfrm>
            <a:off x="838200" y="3823481"/>
            <a:ext cx="1075307" cy="887896"/>
          </a:xfrm>
          <a:prstGeom prst="rect">
            <a:avLst/>
          </a:prstGeom>
        </p:spPr>
      </p:pic>
      <p:pic>
        <p:nvPicPr>
          <p:cNvPr id="19" name="Picture 18">
            <a:extLst>
              <a:ext uri="{FF2B5EF4-FFF2-40B4-BE49-F238E27FC236}">
                <a16:creationId xmlns:a16="http://schemas.microsoft.com/office/drawing/2014/main" id="{DC7A87A9-C043-12CD-79DC-FAE33525C611}"/>
              </a:ext>
            </a:extLst>
          </p:cNvPr>
          <p:cNvPicPr>
            <a:picLocks noChangeAspect="1"/>
          </p:cNvPicPr>
          <p:nvPr/>
        </p:nvPicPr>
        <p:blipFill>
          <a:blip r:embed="rId5"/>
          <a:srcRect b="21150"/>
          <a:stretch/>
        </p:blipFill>
        <p:spPr>
          <a:xfrm>
            <a:off x="1015531" y="5084646"/>
            <a:ext cx="831023" cy="655261"/>
          </a:xfrm>
          <a:prstGeom prst="rect">
            <a:avLst/>
          </a:prstGeom>
        </p:spPr>
      </p:pic>
      <p:pic>
        <p:nvPicPr>
          <p:cNvPr id="20" name="Picture 19">
            <a:extLst>
              <a:ext uri="{FF2B5EF4-FFF2-40B4-BE49-F238E27FC236}">
                <a16:creationId xmlns:a16="http://schemas.microsoft.com/office/drawing/2014/main" id="{32EDD7D2-D885-6E5F-BF9B-3AD47FC35229}"/>
              </a:ext>
            </a:extLst>
          </p:cNvPr>
          <p:cNvPicPr>
            <a:picLocks noChangeAspect="1"/>
          </p:cNvPicPr>
          <p:nvPr/>
        </p:nvPicPr>
        <p:blipFill>
          <a:blip r:embed="rId6"/>
          <a:srcRect b="12752"/>
          <a:stretch/>
        </p:blipFill>
        <p:spPr>
          <a:xfrm>
            <a:off x="6698070" y="2901986"/>
            <a:ext cx="871331" cy="760213"/>
          </a:xfrm>
          <a:prstGeom prst="rect">
            <a:avLst/>
          </a:prstGeom>
        </p:spPr>
      </p:pic>
      <p:pic>
        <p:nvPicPr>
          <p:cNvPr id="21" name="Picture 20">
            <a:extLst>
              <a:ext uri="{FF2B5EF4-FFF2-40B4-BE49-F238E27FC236}">
                <a16:creationId xmlns:a16="http://schemas.microsoft.com/office/drawing/2014/main" id="{B213EEA9-2021-C149-CED9-42DDCAFE1F9D}"/>
              </a:ext>
            </a:extLst>
          </p:cNvPr>
          <p:cNvPicPr>
            <a:picLocks noChangeAspect="1"/>
          </p:cNvPicPr>
          <p:nvPr/>
        </p:nvPicPr>
        <p:blipFill>
          <a:blip r:embed="rId7"/>
          <a:srcRect b="13726"/>
          <a:stretch/>
        </p:blipFill>
        <p:spPr>
          <a:xfrm>
            <a:off x="6743037" y="3920407"/>
            <a:ext cx="788876" cy="680594"/>
          </a:xfrm>
          <a:prstGeom prst="rect">
            <a:avLst/>
          </a:prstGeom>
        </p:spPr>
      </p:pic>
      <p:pic>
        <p:nvPicPr>
          <p:cNvPr id="23" name="Graphic 22" descr="No sign outline">
            <a:extLst>
              <a:ext uri="{FF2B5EF4-FFF2-40B4-BE49-F238E27FC236}">
                <a16:creationId xmlns:a16="http://schemas.microsoft.com/office/drawing/2014/main" id="{BA4C187A-7544-D7CC-DC92-0BFF1D3BEC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9808" y="3719748"/>
            <a:ext cx="1087886" cy="1087886"/>
          </a:xfrm>
          <a:prstGeom prst="rect">
            <a:avLst/>
          </a:prstGeom>
        </p:spPr>
      </p:pic>
      <p:pic>
        <p:nvPicPr>
          <p:cNvPr id="26" name="Picture 25">
            <a:extLst>
              <a:ext uri="{FF2B5EF4-FFF2-40B4-BE49-F238E27FC236}">
                <a16:creationId xmlns:a16="http://schemas.microsoft.com/office/drawing/2014/main" id="{E2CD31CA-51C3-23AA-2BFD-CE89AC456014}"/>
              </a:ext>
            </a:extLst>
          </p:cNvPr>
          <p:cNvPicPr>
            <a:picLocks noChangeAspect="1"/>
          </p:cNvPicPr>
          <p:nvPr/>
        </p:nvPicPr>
        <p:blipFill>
          <a:blip r:embed="rId10"/>
          <a:srcRect b="14637"/>
          <a:stretch/>
        </p:blipFill>
        <p:spPr>
          <a:xfrm>
            <a:off x="6583709" y="4887480"/>
            <a:ext cx="1040140" cy="887896"/>
          </a:xfrm>
          <a:prstGeom prst="rect">
            <a:avLst/>
          </a:prstGeom>
        </p:spPr>
      </p:pic>
      <p:cxnSp>
        <p:nvCxnSpPr>
          <p:cNvPr id="27" name="Straight Connector 26">
            <a:extLst>
              <a:ext uri="{FF2B5EF4-FFF2-40B4-BE49-F238E27FC236}">
                <a16:creationId xmlns:a16="http://schemas.microsoft.com/office/drawing/2014/main" id="{E529CF8E-E521-6D4B-F4B2-8F8BA39AC3FB}"/>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8BC7ED6-E1D9-D5AB-677C-1A4C1BB852C0}"/>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015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94D05-9D63-6F74-F409-C452BECC0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D2CB3-B2A7-3DBA-C44C-2DC599A2D899}"/>
              </a:ext>
            </a:extLst>
          </p:cNvPr>
          <p:cNvSpPr>
            <a:spLocks noGrp="1"/>
          </p:cNvSpPr>
          <p:nvPr>
            <p:ph type="title"/>
          </p:nvPr>
        </p:nvSpPr>
        <p:spPr/>
        <p:txBody>
          <a:bodyPr/>
          <a:lstStyle/>
          <a:p>
            <a:r>
              <a:rPr lang="en-US" dirty="0"/>
              <a:t>Applications in Sports Science</a:t>
            </a:r>
          </a:p>
        </p:txBody>
      </p:sp>
      <p:graphicFrame>
        <p:nvGraphicFramePr>
          <p:cNvPr id="12" name="Content Placeholder 2">
            <a:extLst>
              <a:ext uri="{FF2B5EF4-FFF2-40B4-BE49-F238E27FC236}">
                <a16:creationId xmlns:a16="http://schemas.microsoft.com/office/drawing/2014/main" id="{D424DDC6-C68C-A654-73BF-5086AF06ED00}"/>
              </a:ext>
            </a:extLst>
          </p:cNvPr>
          <p:cNvGraphicFramePr>
            <a:graphicFrameLocks noGrp="1"/>
          </p:cNvGraphicFramePr>
          <p:nvPr>
            <p:ph idx="1"/>
            <p:extLst>
              <p:ext uri="{D42A27DB-BD31-4B8C-83A1-F6EECF244321}">
                <p14:modId xmlns:p14="http://schemas.microsoft.com/office/powerpoint/2010/main" val="11181484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7EA50360-2A8F-14B9-F3CE-15275E6E5177}"/>
              </a:ext>
            </a:extLst>
          </p:cNvPr>
          <p:cNvSpPr txBox="1"/>
          <p:nvPr/>
        </p:nvSpPr>
        <p:spPr>
          <a:xfrm rot="16200000">
            <a:off x="-1716031" y="3244334"/>
            <a:ext cx="4028410" cy="369332"/>
          </a:xfrm>
          <a:prstGeom prst="rect">
            <a:avLst/>
          </a:prstGeom>
          <a:noFill/>
        </p:spPr>
        <p:txBody>
          <a:bodyPr wrap="none" rtlCol="0">
            <a:spAutoFit/>
          </a:bodyPr>
          <a:lstStyle/>
          <a:p>
            <a:r>
              <a:rPr lang="en-US" dirty="0"/>
              <a:t>The Active Brain Special Interest Group</a:t>
            </a:r>
          </a:p>
        </p:txBody>
      </p:sp>
      <p:cxnSp>
        <p:nvCxnSpPr>
          <p:cNvPr id="7" name="Straight Connector 6">
            <a:extLst>
              <a:ext uri="{FF2B5EF4-FFF2-40B4-BE49-F238E27FC236}">
                <a16:creationId xmlns:a16="http://schemas.microsoft.com/office/drawing/2014/main" id="{0C5D0E57-197A-1E1B-8C4E-731242B81B7F}"/>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DD61541-FAFC-623D-3263-2FE4CD3A9EDF}"/>
              </a:ext>
            </a:extLst>
          </p:cNvPr>
          <p:cNvCxnSpPr/>
          <p:nvPr/>
        </p:nvCxnSpPr>
        <p:spPr>
          <a:xfrm>
            <a:off x="298174" y="5443205"/>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B6981D-C905-C44A-683B-E8D5616E1830}"/>
              </a:ext>
            </a:extLst>
          </p:cNvPr>
          <p:cNvSpPr txBox="1"/>
          <p:nvPr/>
        </p:nvSpPr>
        <p:spPr>
          <a:xfrm>
            <a:off x="3331028" y="3631962"/>
            <a:ext cx="2044086" cy="369332"/>
          </a:xfrm>
          <a:prstGeom prst="rect">
            <a:avLst/>
          </a:prstGeom>
          <a:noFill/>
        </p:spPr>
        <p:txBody>
          <a:bodyPr wrap="none" rtlCol="0">
            <a:spAutoFit/>
          </a:bodyPr>
          <a:lstStyle/>
          <a:p>
            <a:r>
              <a:rPr lang="en-US" dirty="0"/>
              <a:t>Schaeffer et al 2014</a:t>
            </a:r>
          </a:p>
        </p:txBody>
      </p:sp>
      <p:sp>
        <p:nvSpPr>
          <p:cNvPr id="5" name="TextBox 4">
            <a:extLst>
              <a:ext uri="{FF2B5EF4-FFF2-40B4-BE49-F238E27FC236}">
                <a16:creationId xmlns:a16="http://schemas.microsoft.com/office/drawing/2014/main" id="{3348E6B1-F333-9C8E-4EA2-0288A3DF3AC5}"/>
              </a:ext>
            </a:extLst>
          </p:cNvPr>
          <p:cNvSpPr txBox="1"/>
          <p:nvPr/>
        </p:nvSpPr>
        <p:spPr>
          <a:xfrm>
            <a:off x="9018814" y="3506984"/>
            <a:ext cx="1776833" cy="369332"/>
          </a:xfrm>
          <a:prstGeom prst="rect">
            <a:avLst/>
          </a:prstGeom>
          <a:noFill/>
        </p:spPr>
        <p:txBody>
          <a:bodyPr wrap="none" rtlCol="0">
            <a:spAutoFit/>
          </a:bodyPr>
          <a:lstStyle/>
          <a:p>
            <a:r>
              <a:rPr lang="en-US" dirty="0"/>
              <a:t>Cubon et al 2018</a:t>
            </a:r>
          </a:p>
        </p:txBody>
      </p:sp>
      <p:sp>
        <p:nvSpPr>
          <p:cNvPr id="6" name="TextBox 5">
            <a:extLst>
              <a:ext uri="{FF2B5EF4-FFF2-40B4-BE49-F238E27FC236}">
                <a16:creationId xmlns:a16="http://schemas.microsoft.com/office/drawing/2014/main" id="{075CC448-2FF6-C9CC-D6C6-E270981A77C6}"/>
              </a:ext>
            </a:extLst>
          </p:cNvPr>
          <p:cNvSpPr txBox="1"/>
          <p:nvPr/>
        </p:nvSpPr>
        <p:spPr>
          <a:xfrm>
            <a:off x="3488871" y="5622965"/>
            <a:ext cx="1834541" cy="369332"/>
          </a:xfrm>
          <a:prstGeom prst="rect">
            <a:avLst/>
          </a:prstGeom>
          <a:noFill/>
        </p:spPr>
        <p:txBody>
          <a:bodyPr wrap="none" rtlCol="0">
            <a:spAutoFit/>
          </a:bodyPr>
          <a:lstStyle/>
          <a:p>
            <a:r>
              <a:rPr lang="en-US" dirty="0"/>
              <a:t>Schultz et al 2014</a:t>
            </a:r>
          </a:p>
        </p:txBody>
      </p:sp>
      <p:sp>
        <p:nvSpPr>
          <p:cNvPr id="9" name="TextBox 8">
            <a:extLst>
              <a:ext uri="{FF2B5EF4-FFF2-40B4-BE49-F238E27FC236}">
                <a16:creationId xmlns:a16="http://schemas.microsoft.com/office/drawing/2014/main" id="{BF686E67-6F7C-06F5-36F5-CFA23FB25A4E}"/>
              </a:ext>
            </a:extLst>
          </p:cNvPr>
          <p:cNvSpPr txBox="1"/>
          <p:nvPr/>
        </p:nvSpPr>
        <p:spPr>
          <a:xfrm>
            <a:off x="8877300" y="5581023"/>
            <a:ext cx="1661417" cy="369332"/>
          </a:xfrm>
          <a:prstGeom prst="rect">
            <a:avLst/>
          </a:prstGeom>
          <a:noFill/>
        </p:spPr>
        <p:txBody>
          <a:bodyPr wrap="none" rtlCol="0">
            <a:spAutoFit/>
          </a:bodyPr>
          <a:lstStyle/>
          <a:p>
            <a:r>
              <a:rPr lang="en-US" dirty="0"/>
              <a:t>Islam et al 2019</a:t>
            </a:r>
          </a:p>
        </p:txBody>
      </p:sp>
    </p:spTree>
    <p:extLst>
      <p:ext uri="{BB962C8B-B14F-4D97-AF65-F5344CB8AC3E}">
        <p14:creationId xmlns:p14="http://schemas.microsoft.com/office/powerpoint/2010/main" val="2784001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08419-3B60-96B7-7D1D-F06D163AD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DB7DD-F33B-E56E-9E45-53A59CE1C2FC}"/>
              </a:ext>
            </a:extLst>
          </p:cNvPr>
          <p:cNvSpPr>
            <a:spLocks noGrp="1"/>
          </p:cNvSpPr>
          <p:nvPr>
            <p:ph type="title"/>
          </p:nvPr>
        </p:nvSpPr>
        <p:spPr>
          <a:xfrm>
            <a:off x="4409546" y="2242049"/>
            <a:ext cx="3372907" cy="1325563"/>
          </a:xfrm>
        </p:spPr>
        <p:txBody>
          <a:bodyPr/>
          <a:lstStyle/>
          <a:p>
            <a:r>
              <a:rPr lang="en-US" b="1" dirty="0"/>
              <a:t>Thank you!</a:t>
            </a:r>
          </a:p>
        </p:txBody>
      </p:sp>
      <p:pic>
        <p:nvPicPr>
          <p:cNvPr id="2050" name="Picture 2" descr="European College of Sport Science - Wikipedia">
            <a:extLst>
              <a:ext uri="{FF2B5EF4-FFF2-40B4-BE49-F238E27FC236}">
                <a16:creationId xmlns:a16="http://schemas.microsoft.com/office/drawing/2014/main" id="{04346E02-AE90-5464-A852-251B6C486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74" y="113506"/>
            <a:ext cx="2029355" cy="2107911"/>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D9155FD0-FFFE-34B6-E52F-2EA2A8A1A850}"/>
              </a:ext>
            </a:extLst>
          </p:cNvPr>
          <p:cNvSpPr/>
          <p:nvPr/>
        </p:nvSpPr>
        <p:spPr>
          <a:xfrm>
            <a:off x="9733128" y="113506"/>
            <a:ext cx="2323038" cy="2390128"/>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p>
        </p:txBody>
      </p:sp>
      <p:pic>
        <p:nvPicPr>
          <p:cNvPr id="5" name="Picture 4">
            <a:extLst>
              <a:ext uri="{FF2B5EF4-FFF2-40B4-BE49-F238E27FC236}">
                <a16:creationId xmlns:a16="http://schemas.microsoft.com/office/drawing/2014/main" id="{FA907875-31D3-EA24-B2AE-7B05C5966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7588" y="280725"/>
            <a:ext cx="1773471" cy="1773471"/>
          </a:xfrm>
          <a:prstGeom prst="rect">
            <a:avLst/>
          </a:prstGeom>
        </p:spPr>
      </p:pic>
      <p:sp>
        <p:nvSpPr>
          <p:cNvPr id="10" name="TextBox 9">
            <a:extLst>
              <a:ext uri="{FF2B5EF4-FFF2-40B4-BE49-F238E27FC236}">
                <a16:creationId xmlns:a16="http://schemas.microsoft.com/office/drawing/2014/main" id="{80F9572D-1086-9135-B578-F3DD89736B34}"/>
              </a:ext>
            </a:extLst>
          </p:cNvPr>
          <p:cNvSpPr txBox="1"/>
          <p:nvPr/>
        </p:nvSpPr>
        <p:spPr>
          <a:xfrm>
            <a:off x="9899494" y="2057383"/>
            <a:ext cx="2066335" cy="369332"/>
          </a:xfrm>
          <a:prstGeom prst="rect">
            <a:avLst/>
          </a:prstGeom>
          <a:noFill/>
        </p:spPr>
        <p:txBody>
          <a:bodyPr wrap="none" rtlCol="0">
            <a:spAutoFit/>
          </a:bodyPr>
          <a:lstStyle/>
          <a:p>
            <a:r>
              <a:rPr lang="en-US" b="1" dirty="0"/>
              <a:t>Diffusion Resources</a:t>
            </a:r>
          </a:p>
        </p:txBody>
      </p:sp>
      <p:pic>
        <p:nvPicPr>
          <p:cNvPr id="6" name="Picture 5" descr="A close up of a screen&#10;&#10;AI-generated content may be incorrect.">
            <a:extLst>
              <a:ext uri="{FF2B5EF4-FFF2-40B4-BE49-F238E27FC236}">
                <a16:creationId xmlns:a16="http://schemas.microsoft.com/office/drawing/2014/main" id="{5A7DD187-25D6-6507-7245-DA6FAC8ADA5E}"/>
              </a:ext>
            </a:extLst>
          </p:cNvPr>
          <p:cNvPicPr>
            <a:picLocks noChangeAspect="1"/>
          </p:cNvPicPr>
          <p:nvPr/>
        </p:nvPicPr>
        <p:blipFill>
          <a:blip r:embed="rId5"/>
          <a:stretch>
            <a:fillRect/>
          </a:stretch>
        </p:blipFill>
        <p:spPr>
          <a:xfrm>
            <a:off x="154123" y="4971711"/>
            <a:ext cx="7772400" cy="1141158"/>
          </a:xfrm>
          <a:prstGeom prst="rect">
            <a:avLst/>
          </a:prstGeom>
        </p:spPr>
      </p:pic>
      <p:sp>
        <p:nvSpPr>
          <p:cNvPr id="11" name="TextBox 10">
            <a:extLst>
              <a:ext uri="{FF2B5EF4-FFF2-40B4-BE49-F238E27FC236}">
                <a16:creationId xmlns:a16="http://schemas.microsoft.com/office/drawing/2014/main" id="{F02B4660-8E99-CAC1-493A-3F1D51308390}"/>
              </a:ext>
            </a:extLst>
          </p:cNvPr>
          <p:cNvSpPr txBox="1"/>
          <p:nvPr/>
        </p:nvSpPr>
        <p:spPr>
          <a:xfrm>
            <a:off x="164063" y="4448491"/>
            <a:ext cx="6235361" cy="523220"/>
          </a:xfrm>
          <a:prstGeom prst="rect">
            <a:avLst/>
          </a:prstGeom>
          <a:noFill/>
        </p:spPr>
        <p:txBody>
          <a:bodyPr wrap="none" rtlCol="0">
            <a:spAutoFit/>
          </a:bodyPr>
          <a:lstStyle/>
          <a:p>
            <a:r>
              <a:rPr lang="en-US" sz="2800" dirty="0"/>
              <a:t>Oral Presentation July 3</a:t>
            </a:r>
            <a:r>
              <a:rPr lang="en-US" sz="2800" baseline="30000" dirty="0"/>
              <a:t>rd</a:t>
            </a:r>
            <a:r>
              <a:rPr lang="en-US" sz="2800" dirty="0"/>
              <a:t> 10am, Tempio 2</a:t>
            </a:r>
          </a:p>
        </p:txBody>
      </p:sp>
      <p:pic>
        <p:nvPicPr>
          <p:cNvPr id="14" name="Picture 13">
            <a:extLst>
              <a:ext uri="{FF2B5EF4-FFF2-40B4-BE49-F238E27FC236}">
                <a16:creationId xmlns:a16="http://schemas.microsoft.com/office/drawing/2014/main" id="{839547DE-0020-EA3A-2D56-0ECBBDC3AB75}"/>
              </a:ext>
            </a:extLst>
          </p:cNvPr>
          <p:cNvPicPr>
            <a:picLocks noChangeAspect="1"/>
          </p:cNvPicPr>
          <p:nvPr/>
        </p:nvPicPr>
        <p:blipFill>
          <a:blip r:embed="rId6"/>
          <a:stretch>
            <a:fillRect/>
          </a:stretch>
        </p:blipFill>
        <p:spPr>
          <a:xfrm>
            <a:off x="164063" y="6142257"/>
            <a:ext cx="7772400" cy="602237"/>
          </a:xfrm>
          <a:prstGeom prst="rect">
            <a:avLst/>
          </a:prstGeom>
        </p:spPr>
      </p:pic>
    </p:spTree>
    <p:extLst>
      <p:ext uri="{BB962C8B-B14F-4D97-AF65-F5344CB8AC3E}">
        <p14:creationId xmlns:p14="http://schemas.microsoft.com/office/powerpoint/2010/main" val="179055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12433-AB30-54A1-0F3A-E86CFFED9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129E9-9EB5-DB87-B068-80B7639F47BC}"/>
              </a:ext>
            </a:extLst>
          </p:cNvPr>
          <p:cNvSpPr>
            <a:spLocks noGrp="1"/>
          </p:cNvSpPr>
          <p:nvPr>
            <p:ph type="title"/>
          </p:nvPr>
        </p:nvSpPr>
        <p:spPr/>
        <p:txBody>
          <a:bodyPr>
            <a:normAutofit/>
          </a:bodyPr>
          <a:lstStyle/>
          <a:p>
            <a:r>
              <a:rPr lang="en-US" dirty="0"/>
              <a:t>Overview of Brain</a:t>
            </a:r>
          </a:p>
        </p:txBody>
      </p:sp>
      <p:sp>
        <p:nvSpPr>
          <p:cNvPr id="4" name="TextBox 3">
            <a:extLst>
              <a:ext uri="{FF2B5EF4-FFF2-40B4-BE49-F238E27FC236}">
                <a16:creationId xmlns:a16="http://schemas.microsoft.com/office/drawing/2014/main" id="{F9FAC13D-FF05-A8F0-379D-DB22DDADE1C8}"/>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cxnSp>
        <p:nvCxnSpPr>
          <p:cNvPr id="6" name="Straight Connector 5">
            <a:extLst>
              <a:ext uri="{FF2B5EF4-FFF2-40B4-BE49-F238E27FC236}">
                <a16:creationId xmlns:a16="http://schemas.microsoft.com/office/drawing/2014/main" id="{8E0343B4-0EBB-540A-F0C2-7658BA323369}"/>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557EC4E-5C3F-6539-9FEB-3C68DCF3DD8F}"/>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2052" name="Picture 4" descr="Frontiers | Training-Induced Neural Plasticity in Youth: A Systematic  Review of Structural and Functional MRI Studies">
            <a:extLst>
              <a:ext uri="{FF2B5EF4-FFF2-40B4-BE49-F238E27FC236}">
                <a16:creationId xmlns:a16="http://schemas.microsoft.com/office/drawing/2014/main" id="{203A43CF-ED5C-0884-309A-17785E752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80" y="1944547"/>
            <a:ext cx="11231099" cy="3398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676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78BAE-CD58-4AAA-97CD-DCD1F2A90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6FB0C2-C430-38FC-7CA2-15271271082F}"/>
              </a:ext>
            </a:extLst>
          </p:cNvPr>
          <p:cNvSpPr>
            <a:spLocks noGrp="1"/>
          </p:cNvSpPr>
          <p:nvPr>
            <p:ph type="title"/>
          </p:nvPr>
        </p:nvSpPr>
        <p:spPr/>
        <p:txBody>
          <a:bodyPr>
            <a:normAutofit/>
          </a:bodyPr>
          <a:lstStyle/>
          <a:p>
            <a:r>
              <a:rPr lang="en-US" dirty="0"/>
              <a:t>Overview of White Matter</a:t>
            </a:r>
          </a:p>
        </p:txBody>
      </p:sp>
      <p:sp>
        <p:nvSpPr>
          <p:cNvPr id="4" name="TextBox 3">
            <a:extLst>
              <a:ext uri="{FF2B5EF4-FFF2-40B4-BE49-F238E27FC236}">
                <a16:creationId xmlns:a16="http://schemas.microsoft.com/office/drawing/2014/main" id="{E1EDA667-B0C5-E5E9-C645-F6ABCA080550}"/>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cxnSp>
        <p:nvCxnSpPr>
          <p:cNvPr id="6" name="Straight Connector 5">
            <a:extLst>
              <a:ext uri="{FF2B5EF4-FFF2-40B4-BE49-F238E27FC236}">
                <a16:creationId xmlns:a16="http://schemas.microsoft.com/office/drawing/2014/main" id="{E87AD17E-9536-6CA1-1D97-548045036BFB}"/>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D23949C-2198-E00A-43B0-99F9E7BA7314}"/>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15" name="Picture 6" descr="Gray Matter vs White Matter | Technology Networks">
            <a:extLst>
              <a:ext uri="{FF2B5EF4-FFF2-40B4-BE49-F238E27FC236}">
                <a16:creationId xmlns:a16="http://schemas.microsoft.com/office/drawing/2014/main" id="{E389A3ED-C6C4-1340-4C9B-9498AA3E8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338" y="1690688"/>
            <a:ext cx="8515348" cy="478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74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ADC9C-907A-E210-EA41-041474CDD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1A42C-4F59-A1F1-BC51-AA5F48FF13B9}"/>
              </a:ext>
            </a:extLst>
          </p:cNvPr>
          <p:cNvSpPr>
            <a:spLocks noGrp="1"/>
          </p:cNvSpPr>
          <p:nvPr>
            <p:ph type="title"/>
          </p:nvPr>
        </p:nvSpPr>
        <p:spPr/>
        <p:txBody>
          <a:bodyPr>
            <a:normAutofit/>
          </a:bodyPr>
          <a:lstStyle/>
          <a:p>
            <a:r>
              <a:rPr lang="en-US" dirty="0"/>
              <a:t>Overview of White Matter</a:t>
            </a:r>
          </a:p>
        </p:txBody>
      </p:sp>
      <p:sp>
        <p:nvSpPr>
          <p:cNvPr id="4" name="TextBox 3">
            <a:extLst>
              <a:ext uri="{FF2B5EF4-FFF2-40B4-BE49-F238E27FC236}">
                <a16:creationId xmlns:a16="http://schemas.microsoft.com/office/drawing/2014/main" id="{61ED5EA7-F9AD-367F-FB71-D1731993A5CE}"/>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cxnSp>
        <p:nvCxnSpPr>
          <p:cNvPr id="6" name="Straight Connector 5">
            <a:extLst>
              <a:ext uri="{FF2B5EF4-FFF2-40B4-BE49-F238E27FC236}">
                <a16:creationId xmlns:a16="http://schemas.microsoft.com/office/drawing/2014/main" id="{8328090D-860F-231C-A64D-F630DF298986}"/>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6407A4C-95F4-34FA-8908-8007B2291F8C}"/>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5" name="Picture 4" descr="A map of a city&#10;&#10;AI-generated content may be incorrect.">
            <a:extLst>
              <a:ext uri="{FF2B5EF4-FFF2-40B4-BE49-F238E27FC236}">
                <a16:creationId xmlns:a16="http://schemas.microsoft.com/office/drawing/2014/main" id="{4653B483-CE32-BCA6-6C20-FDFCC7A9F059}"/>
              </a:ext>
            </a:extLst>
          </p:cNvPr>
          <p:cNvPicPr>
            <a:picLocks noChangeAspect="1"/>
          </p:cNvPicPr>
          <p:nvPr/>
        </p:nvPicPr>
        <p:blipFill>
          <a:blip r:embed="rId3"/>
          <a:stretch>
            <a:fillRect/>
          </a:stretch>
        </p:blipFill>
        <p:spPr>
          <a:xfrm>
            <a:off x="1736202" y="1643670"/>
            <a:ext cx="8912505" cy="4849205"/>
          </a:xfrm>
          <a:prstGeom prst="rect">
            <a:avLst/>
          </a:prstGeom>
        </p:spPr>
      </p:pic>
    </p:spTree>
    <p:extLst>
      <p:ext uri="{BB962C8B-B14F-4D97-AF65-F5344CB8AC3E}">
        <p14:creationId xmlns:p14="http://schemas.microsoft.com/office/powerpoint/2010/main" val="3137155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6CA60-2E64-1FDE-6D94-42E41360EB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BB3385-264E-01CC-CAFA-76E9C71466E9}"/>
              </a:ext>
            </a:extLst>
          </p:cNvPr>
          <p:cNvSpPr>
            <a:spLocks noGrp="1"/>
          </p:cNvSpPr>
          <p:nvPr>
            <p:ph type="title"/>
          </p:nvPr>
        </p:nvSpPr>
        <p:spPr/>
        <p:txBody>
          <a:bodyPr>
            <a:normAutofit/>
          </a:bodyPr>
          <a:lstStyle/>
          <a:p>
            <a:r>
              <a:rPr lang="en-US" dirty="0"/>
              <a:t>Overview of White Matter</a:t>
            </a:r>
          </a:p>
        </p:txBody>
      </p:sp>
      <p:sp>
        <p:nvSpPr>
          <p:cNvPr id="4" name="TextBox 3">
            <a:extLst>
              <a:ext uri="{FF2B5EF4-FFF2-40B4-BE49-F238E27FC236}">
                <a16:creationId xmlns:a16="http://schemas.microsoft.com/office/drawing/2014/main" id="{3F706A31-D88A-0B22-2259-62E2234BCAA0}"/>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cxnSp>
        <p:nvCxnSpPr>
          <p:cNvPr id="6" name="Straight Connector 5">
            <a:extLst>
              <a:ext uri="{FF2B5EF4-FFF2-40B4-BE49-F238E27FC236}">
                <a16:creationId xmlns:a16="http://schemas.microsoft.com/office/drawing/2014/main" id="{3CA17367-173A-4A3B-4D7E-6213D02FA48A}"/>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B6E5452-0248-C8DD-1514-D74682931B5F}"/>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14" name="Picture 8" descr="Study: Brain Stem Cells Age Faster in MS Patients - UConn Today">
            <a:extLst>
              <a:ext uri="{FF2B5EF4-FFF2-40B4-BE49-F238E27FC236}">
                <a16:creationId xmlns:a16="http://schemas.microsoft.com/office/drawing/2014/main" id="{0F6788B7-E73B-8F35-8021-DE0B5C5C5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571" y="1906806"/>
            <a:ext cx="6089057" cy="4060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2BC240-E405-D034-9621-9D8B25BEB69D}"/>
              </a:ext>
            </a:extLst>
          </p:cNvPr>
          <p:cNvSpPr txBox="1"/>
          <p:nvPr/>
        </p:nvSpPr>
        <p:spPr>
          <a:xfrm>
            <a:off x="7286296" y="2207141"/>
            <a:ext cx="4905704" cy="3231654"/>
          </a:xfrm>
          <a:prstGeom prst="rect">
            <a:avLst/>
          </a:prstGeom>
        </p:spPr>
        <p:txBody>
          <a:bodyPr wrap="square" lIns="0" tIns="0" rIns="0" bIns="0" rtlCol="0" anchor="t">
            <a:spAutoFit/>
          </a:bodyPr>
          <a:lstStyle/>
          <a:p>
            <a:r>
              <a:rPr lang="en-US" sz="3000" dirty="0">
                <a:solidFill>
                  <a:srgbClr val="000000"/>
                </a:solidFill>
                <a:ea typeface="Alatsi"/>
                <a:cs typeface="Alatsi"/>
                <a:sym typeface="Alatsi"/>
              </a:rPr>
              <a:t>Myelin degrades with age, interfering with signaling efficiency. </a:t>
            </a:r>
          </a:p>
          <a:p>
            <a:endParaRPr lang="en-US" sz="3000" dirty="0">
              <a:solidFill>
                <a:srgbClr val="000000"/>
              </a:solidFill>
              <a:ea typeface="Alatsi"/>
              <a:cs typeface="Alatsi"/>
              <a:sym typeface="Alatsi"/>
            </a:endParaRPr>
          </a:p>
          <a:p>
            <a:r>
              <a:rPr lang="en-US" sz="3000" dirty="0">
                <a:solidFill>
                  <a:srgbClr val="000000"/>
                </a:solidFill>
                <a:ea typeface="Alatsi"/>
                <a:cs typeface="Alatsi"/>
                <a:sym typeface="Alatsi"/>
              </a:rPr>
              <a:t>Increased myelination = increased white matter integrity</a:t>
            </a:r>
          </a:p>
        </p:txBody>
      </p:sp>
    </p:spTree>
    <p:extLst>
      <p:ext uri="{BB962C8B-B14F-4D97-AF65-F5344CB8AC3E}">
        <p14:creationId xmlns:p14="http://schemas.microsoft.com/office/powerpoint/2010/main" val="2079262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D0620-BF4B-335E-F558-22EDABE6ECC7}"/>
              </a:ext>
            </a:extLst>
          </p:cNvPr>
          <p:cNvSpPr>
            <a:spLocks noGrp="1"/>
          </p:cNvSpPr>
          <p:nvPr>
            <p:ph type="title"/>
          </p:nvPr>
        </p:nvSpPr>
        <p:spPr/>
        <p:txBody>
          <a:bodyPr>
            <a:normAutofit/>
          </a:bodyPr>
          <a:lstStyle/>
          <a:p>
            <a:r>
              <a:rPr lang="en-US" dirty="0"/>
              <a:t>Overview of Diffusion-Weighted Imaging</a:t>
            </a:r>
          </a:p>
        </p:txBody>
      </p:sp>
      <p:graphicFrame>
        <p:nvGraphicFramePr>
          <p:cNvPr id="39" name="Content Placeholder 2">
            <a:extLst>
              <a:ext uri="{FF2B5EF4-FFF2-40B4-BE49-F238E27FC236}">
                <a16:creationId xmlns:a16="http://schemas.microsoft.com/office/drawing/2014/main" id="{7F986BF5-32FE-CBFB-72BA-3C972F7D8420}"/>
              </a:ext>
            </a:extLst>
          </p:cNvPr>
          <p:cNvGraphicFramePr>
            <a:graphicFrameLocks noGrp="1"/>
          </p:cNvGraphicFramePr>
          <p:nvPr>
            <p:ph idx="1"/>
            <p:extLst>
              <p:ext uri="{D42A27DB-BD31-4B8C-83A1-F6EECF244321}">
                <p14:modId xmlns:p14="http://schemas.microsoft.com/office/powerpoint/2010/main" val="3811242178"/>
              </p:ext>
            </p:extLst>
          </p:nvPr>
        </p:nvGraphicFramePr>
        <p:xfrm>
          <a:off x="838200" y="1690688"/>
          <a:ext cx="6407988"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3E481EC-8625-068A-E3AE-E5A01D7CF855}"/>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cxnSp>
        <p:nvCxnSpPr>
          <p:cNvPr id="6" name="Straight Connector 5">
            <a:extLst>
              <a:ext uri="{FF2B5EF4-FFF2-40B4-BE49-F238E27FC236}">
                <a16:creationId xmlns:a16="http://schemas.microsoft.com/office/drawing/2014/main" id="{6538AFD9-9120-BCA6-A397-26DFDA4ECE07}"/>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B21B45D-6F14-9CC0-AB89-F19D56398611}"/>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32EB29D-B6D3-7C73-B122-81088498B55B}"/>
              </a:ext>
            </a:extLst>
          </p:cNvPr>
          <p:cNvSpPr txBox="1"/>
          <p:nvPr/>
        </p:nvSpPr>
        <p:spPr>
          <a:xfrm>
            <a:off x="2446863" y="6311900"/>
            <a:ext cx="7993495" cy="369332"/>
          </a:xfrm>
          <a:prstGeom prst="rect">
            <a:avLst/>
          </a:prstGeom>
          <a:noFill/>
        </p:spPr>
        <p:txBody>
          <a:bodyPr wrap="square">
            <a:spAutoFit/>
          </a:bodyPr>
          <a:lstStyle/>
          <a:p>
            <a:r>
              <a:rPr lang="en-US" i="1" dirty="0"/>
              <a:t>DWI gives us a noninvasive way to look inside the brain’s communication network</a:t>
            </a:r>
            <a:endParaRPr lang="en-US" dirty="0"/>
          </a:p>
        </p:txBody>
      </p:sp>
      <p:pic>
        <p:nvPicPr>
          <p:cNvPr id="3074" name="Picture 2" descr="Boston traffic: How does it compare?">
            <a:extLst>
              <a:ext uri="{FF2B5EF4-FFF2-40B4-BE49-F238E27FC236}">
                <a16:creationId xmlns:a16="http://schemas.microsoft.com/office/drawing/2014/main" id="{6B39BEA8-689F-F3A8-1ECB-18EB48AB50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6213" y="2713441"/>
            <a:ext cx="3864154" cy="257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137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EED4A-B608-D73B-EE9A-C79B1DD2B20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4DD9D93-F8F4-8C76-2AAA-34C80FDF36DE}"/>
              </a:ext>
            </a:extLst>
          </p:cNvPr>
          <p:cNvSpPr/>
          <p:nvPr/>
        </p:nvSpPr>
        <p:spPr>
          <a:xfrm>
            <a:off x="1005479" y="1878083"/>
            <a:ext cx="4749465" cy="1858726"/>
          </a:xfrm>
          <a:prstGeom prst="rect">
            <a:avLst/>
          </a:prstGeom>
          <a:noFill/>
          <a:ln w="762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16EF0-EAE8-9F7B-ABFF-5BD38D0458F8}"/>
              </a:ext>
            </a:extLst>
          </p:cNvPr>
          <p:cNvSpPr>
            <a:spLocks noGrp="1"/>
          </p:cNvSpPr>
          <p:nvPr>
            <p:ph type="title"/>
          </p:nvPr>
        </p:nvSpPr>
        <p:spPr/>
        <p:txBody>
          <a:bodyPr/>
          <a:lstStyle/>
          <a:p>
            <a:r>
              <a:rPr lang="en-US" dirty="0"/>
              <a:t>Advanced DWI Techniques</a:t>
            </a:r>
          </a:p>
        </p:txBody>
      </p:sp>
      <p:sp>
        <p:nvSpPr>
          <p:cNvPr id="4" name="TextBox 3">
            <a:extLst>
              <a:ext uri="{FF2B5EF4-FFF2-40B4-BE49-F238E27FC236}">
                <a16:creationId xmlns:a16="http://schemas.microsoft.com/office/drawing/2014/main" id="{A9ED0F89-680B-4927-08B0-70CD7358E373}"/>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pic>
        <p:nvPicPr>
          <p:cNvPr id="9" name="Picture 8">
            <a:extLst>
              <a:ext uri="{FF2B5EF4-FFF2-40B4-BE49-F238E27FC236}">
                <a16:creationId xmlns:a16="http://schemas.microsoft.com/office/drawing/2014/main" id="{8230DF27-1085-8EDA-DA14-6C5FADC5A2EF}"/>
              </a:ext>
            </a:extLst>
          </p:cNvPr>
          <p:cNvPicPr>
            <a:picLocks noChangeAspect="1"/>
          </p:cNvPicPr>
          <p:nvPr/>
        </p:nvPicPr>
        <p:blipFill>
          <a:blip r:embed="rId3"/>
          <a:srcRect l="79500"/>
          <a:stretch/>
        </p:blipFill>
        <p:spPr>
          <a:xfrm>
            <a:off x="1273044" y="2061465"/>
            <a:ext cx="601350" cy="1286700"/>
          </a:xfrm>
          <a:prstGeom prst="rect">
            <a:avLst/>
          </a:prstGeom>
        </p:spPr>
      </p:pic>
      <p:pic>
        <p:nvPicPr>
          <p:cNvPr id="11" name="Content Placeholder 4" descr="A picture containing diagram&#10;&#10;Description automatically generated">
            <a:extLst>
              <a:ext uri="{FF2B5EF4-FFF2-40B4-BE49-F238E27FC236}">
                <a16:creationId xmlns:a16="http://schemas.microsoft.com/office/drawing/2014/main" id="{53FC3D0C-1217-404C-360C-2BE9665E85E8}"/>
              </a:ext>
            </a:extLst>
          </p:cNvPr>
          <p:cNvPicPr>
            <a:picLocks noChangeAspect="1"/>
          </p:cNvPicPr>
          <p:nvPr/>
        </p:nvPicPr>
        <p:blipFill>
          <a:blip r:embed="rId4"/>
          <a:srcRect l="35820" t="8530" r="35408" b="59392"/>
          <a:stretch/>
        </p:blipFill>
        <p:spPr>
          <a:xfrm>
            <a:off x="6604335" y="2145025"/>
            <a:ext cx="1400621" cy="1171194"/>
          </a:xfrm>
          <a:prstGeom prst="rect">
            <a:avLst/>
          </a:prstGeom>
        </p:spPr>
      </p:pic>
      <p:sp>
        <p:nvSpPr>
          <p:cNvPr id="12" name="Content Placeholder 2">
            <a:extLst>
              <a:ext uri="{FF2B5EF4-FFF2-40B4-BE49-F238E27FC236}">
                <a16:creationId xmlns:a16="http://schemas.microsoft.com/office/drawing/2014/main" id="{CD446611-FCFE-5E76-8617-14101C4DDBB9}"/>
              </a:ext>
            </a:extLst>
          </p:cNvPr>
          <p:cNvSpPr txBox="1">
            <a:spLocks/>
          </p:cNvSpPr>
          <p:nvPr/>
        </p:nvSpPr>
        <p:spPr>
          <a:xfrm>
            <a:off x="2087881" y="2288605"/>
            <a:ext cx="4008119" cy="5291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Diffusion Tensor Imaging</a:t>
            </a:r>
          </a:p>
        </p:txBody>
      </p:sp>
      <p:sp>
        <p:nvSpPr>
          <p:cNvPr id="15" name="Content Placeholder 2">
            <a:extLst>
              <a:ext uri="{FF2B5EF4-FFF2-40B4-BE49-F238E27FC236}">
                <a16:creationId xmlns:a16="http://schemas.microsoft.com/office/drawing/2014/main" id="{5F302E28-AB07-15DA-A2BF-E648DEFCAD59}"/>
              </a:ext>
            </a:extLst>
          </p:cNvPr>
          <p:cNvSpPr txBox="1">
            <a:spLocks/>
          </p:cNvSpPr>
          <p:nvPr/>
        </p:nvSpPr>
        <p:spPr>
          <a:xfrm>
            <a:off x="7900225" y="2466049"/>
            <a:ext cx="4008119" cy="5291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Fixel Based Analysis</a:t>
            </a:r>
          </a:p>
        </p:txBody>
      </p:sp>
      <p:sp>
        <p:nvSpPr>
          <p:cNvPr id="21" name="Rectangle 20">
            <a:extLst>
              <a:ext uri="{FF2B5EF4-FFF2-40B4-BE49-F238E27FC236}">
                <a16:creationId xmlns:a16="http://schemas.microsoft.com/office/drawing/2014/main" id="{AB853E6D-4AAD-F734-CEA1-DF9041FF2AD2}"/>
              </a:ext>
            </a:extLst>
          </p:cNvPr>
          <p:cNvSpPr/>
          <p:nvPr/>
        </p:nvSpPr>
        <p:spPr>
          <a:xfrm>
            <a:off x="6604335" y="1878083"/>
            <a:ext cx="4749465" cy="1858726"/>
          </a:xfrm>
          <a:prstGeom prst="rect">
            <a:avLst/>
          </a:prstGeom>
          <a:noFill/>
          <a:ln w="762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9EA25750-E32D-A4EB-9D8C-195209EBC26D}"/>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3C51CAD-25D8-A4BE-9D90-BE90CA9ED48D}"/>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6" name="Content Placeholder 2">
            <a:extLst>
              <a:ext uri="{FF2B5EF4-FFF2-40B4-BE49-F238E27FC236}">
                <a16:creationId xmlns:a16="http://schemas.microsoft.com/office/drawing/2014/main" id="{765BE4EC-BB1F-974D-E04D-DB07B1E247A0}"/>
              </a:ext>
            </a:extLst>
          </p:cNvPr>
          <p:cNvSpPr>
            <a:spLocks noGrp="1"/>
          </p:cNvSpPr>
          <p:nvPr>
            <p:ph idx="1"/>
          </p:nvPr>
        </p:nvSpPr>
        <p:spPr>
          <a:xfrm>
            <a:off x="947923" y="4230496"/>
            <a:ext cx="9922397" cy="1747221"/>
          </a:xfrm>
        </p:spPr>
        <p:txBody>
          <a:bodyPr>
            <a:normAutofit/>
          </a:bodyPr>
          <a:lstStyle/>
          <a:p>
            <a:pPr marL="0" indent="0">
              <a:buNone/>
            </a:pPr>
            <a:r>
              <a:rPr lang="en-US" dirty="0"/>
              <a:t>Diffusional Kurtosis Imaging (DKI)</a:t>
            </a:r>
          </a:p>
          <a:p>
            <a:pPr marL="0" indent="0">
              <a:buNone/>
            </a:pPr>
            <a:r>
              <a:rPr lang="en-US" dirty="0"/>
              <a:t>Neurite Orientation Dispersion and Density Imaging (NODDI)</a:t>
            </a:r>
          </a:p>
          <a:p>
            <a:pPr marL="0" indent="0">
              <a:buNone/>
            </a:pPr>
            <a:r>
              <a:rPr lang="en-US" dirty="0"/>
              <a:t>High Angular Resolution Diffusion Imaging (HARDI) </a:t>
            </a:r>
          </a:p>
        </p:txBody>
      </p:sp>
    </p:spTree>
    <p:extLst>
      <p:ext uri="{BB962C8B-B14F-4D97-AF65-F5344CB8AC3E}">
        <p14:creationId xmlns:p14="http://schemas.microsoft.com/office/powerpoint/2010/main" val="3224069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p:bldP spid="15" grpId="0"/>
      <p:bldP spid="21" grpId="0" animBg="1"/>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B1BAA-49A1-0402-D817-82266987CE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4949B-4121-61FC-65F3-0EBC97BD31FA}"/>
              </a:ext>
            </a:extLst>
          </p:cNvPr>
          <p:cNvSpPr>
            <a:spLocks noGrp="1"/>
          </p:cNvSpPr>
          <p:nvPr>
            <p:ph type="title"/>
          </p:nvPr>
        </p:nvSpPr>
        <p:spPr/>
        <p:txBody>
          <a:bodyPr/>
          <a:lstStyle/>
          <a:p>
            <a:r>
              <a:rPr lang="en-US" dirty="0"/>
              <a:t>Diffusion Tensor Imaging</a:t>
            </a:r>
          </a:p>
        </p:txBody>
      </p:sp>
      <p:sp>
        <p:nvSpPr>
          <p:cNvPr id="3" name="Content Placeholder 2">
            <a:extLst>
              <a:ext uri="{FF2B5EF4-FFF2-40B4-BE49-F238E27FC236}">
                <a16:creationId xmlns:a16="http://schemas.microsoft.com/office/drawing/2014/main" id="{F9ABA454-4024-5F3E-0D85-4979536B913F}"/>
              </a:ext>
            </a:extLst>
          </p:cNvPr>
          <p:cNvSpPr>
            <a:spLocks noGrp="1"/>
          </p:cNvSpPr>
          <p:nvPr>
            <p:ph idx="1"/>
          </p:nvPr>
        </p:nvSpPr>
        <p:spPr>
          <a:xfrm>
            <a:off x="517319" y="2015124"/>
            <a:ext cx="6911714" cy="3888094"/>
          </a:xfrm>
        </p:spPr>
        <p:txBody>
          <a:bodyPr>
            <a:normAutofit fontScale="77500" lnSpcReduction="20000"/>
          </a:bodyPr>
          <a:lstStyle/>
          <a:p>
            <a:pPr marL="0" indent="0">
              <a:buNone/>
            </a:pPr>
            <a:r>
              <a:rPr lang="en-US" b="1" dirty="0"/>
              <a:t>Fractional Anisotropy (FA): </a:t>
            </a:r>
            <a:r>
              <a:rPr lang="en-US" dirty="0"/>
              <a:t>Directionality of water flow</a:t>
            </a:r>
          </a:p>
          <a:p>
            <a:pPr marL="457200" lvl="1" indent="0">
              <a:buNone/>
            </a:pPr>
            <a:r>
              <a:rPr lang="en-US" sz="2800" dirty="0"/>
              <a:t>↑ organized, myelinated tracts</a:t>
            </a:r>
          </a:p>
          <a:p>
            <a:pPr marL="457200" lvl="1" indent="0">
              <a:buNone/>
            </a:pPr>
            <a:r>
              <a:rPr lang="en-US" sz="2800" dirty="0"/>
              <a:t>↓ crossing fibers, demyelination, axonal loss</a:t>
            </a:r>
            <a:endParaRPr lang="en-US" dirty="0"/>
          </a:p>
          <a:p>
            <a:pPr marL="0" indent="0">
              <a:buNone/>
            </a:pPr>
            <a:r>
              <a:rPr lang="en-US" b="1" dirty="0"/>
              <a:t>Mean Diffusivity (MD): </a:t>
            </a:r>
            <a:r>
              <a:rPr lang="en-US" dirty="0"/>
              <a:t>Overall movement of water</a:t>
            </a:r>
          </a:p>
          <a:p>
            <a:pPr marL="457200" lvl="1" indent="0">
              <a:buNone/>
            </a:pPr>
            <a:r>
              <a:rPr lang="en-US" sz="2800" dirty="0"/>
              <a:t>↑ too much movement</a:t>
            </a:r>
          </a:p>
          <a:p>
            <a:pPr marL="457200" lvl="1" indent="0">
              <a:buNone/>
            </a:pPr>
            <a:r>
              <a:rPr lang="en-US" sz="2800" dirty="0"/>
              <a:t>↓ restricted movement</a:t>
            </a:r>
            <a:endParaRPr lang="en-US" dirty="0"/>
          </a:p>
          <a:p>
            <a:pPr marL="0" indent="0">
              <a:buNone/>
            </a:pPr>
            <a:r>
              <a:rPr lang="en-US" b="1" dirty="0"/>
              <a:t>Axial Diffusivity (AD): </a:t>
            </a:r>
            <a:r>
              <a:rPr lang="en-US" dirty="0"/>
              <a:t>Water movement along the wire</a:t>
            </a:r>
          </a:p>
          <a:p>
            <a:pPr marL="457200" lvl="1" indent="0">
              <a:buNone/>
            </a:pPr>
            <a:r>
              <a:rPr lang="en-US" sz="2800" dirty="0"/>
              <a:t>↑ Axonal damage</a:t>
            </a:r>
          </a:p>
          <a:p>
            <a:pPr marL="457200" lvl="1" indent="0">
              <a:buNone/>
            </a:pPr>
            <a:r>
              <a:rPr lang="en-US" sz="2800" dirty="0"/>
              <a:t>↓ healing or maturation of fibers</a:t>
            </a:r>
            <a:endParaRPr lang="en-US" dirty="0"/>
          </a:p>
          <a:p>
            <a:pPr marL="0" indent="0">
              <a:buNone/>
            </a:pPr>
            <a:r>
              <a:rPr lang="en-US" b="1" dirty="0"/>
              <a:t>Radial Diffusivity (RD): </a:t>
            </a:r>
            <a:r>
              <a:rPr lang="en-US" dirty="0"/>
              <a:t>Movement across across the wire</a:t>
            </a:r>
          </a:p>
          <a:p>
            <a:pPr marL="457200" lvl="1" indent="0">
              <a:buNone/>
            </a:pPr>
            <a:r>
              <a:rPr lang="en-US" sz="2800" dirty="0"/>
              <a:t>↑ demyelination </a:t>
            </a:r>
          </a:p>
          <a:p>
            <a:pPr marL="457200" lvl="1" indent="0">
              <a:buNone/>
            </a:pPr>
            <a:r>
              <a:rPr lang="en-US" sz="2800" dirty="0"/>
              <a:t>↓ myelination</a:t>
            </a:r>
            <a:endParaRPr lang="en-US" dirty="0"/>
          </a:p>
        </p:txBody>
      </p:sp>
      <p:pic>
        <p:nvPicPr>
          <p:cNvPr id="14" name="Picture 13">
            <a:extLst>
              <a:ext uri="{FF2B5EF4-FFF2-40B4-BE49-F238E27FC236}">
                <a16:creationId xmlns:a16="http://schemas.microsoft.com/office/drawing/2014/main" id="{E441AA82-0E52-3FC5-BAC2-15C2823AC137}"/>
              </a:ext>
            </a:extLst>
          </p:cNvPr>
          <p:cNvPicPr>
            <a:picLocks noChangeAspect="1"/>
          </p:cNvPicPr>
          <p:nvPr/>
        </p:nvPicPr>
        <p:blipFill>
          <a:blip r:embed="rId3"/>
          <a:srcRect l="37746"/>
          <a:stretch/>
        </p:blipFill>
        <p:spPr>
          <a:xfrm>
            <a:off x="7372503" y="2443580"/>
            <a:ext cx="4302178" cy="3031182"/>
          </a:xfrm>
          <a:prstGeom prst="rect">
            <a:avLst/>
          </a:prstGeom>
        </p:spPr>
      </p:pic>
      <p:sp>
        <p:nvSpPr>
          <p:cNvPr id="4" name="TextBox 3">
            <a:extLst>
              <a:ext uri="{FF2B5EF4-FFF2-40B4-BE49-F238E27FC236}">
                <a16:creationId xmlns:a16="http://schemas.microsoft.com/office/drawing/2014/main" id="{4DAADCC8-E68B-42FA-B78F-FFBDAEBCE7BF}"/>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cxnSp>
        <p:nvCxnSpPr>
          <p:cNvPr id="7" name="Straight Connector 6">
            <a:extLst>
              <a:ext uri="{FF2B5EF4-FFF2-40B4-BE49-F238E27FC236}">
                <a16:creationId xmlns:a16="http://schemas.microsoft.com/office/drawing/2014/main" id="{35D57E19-2810-DF48-451F-6986259202A3}"/>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1F88571-2A43-DAF1-5C2C-3E5DD5E96E7A}"/>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7615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C8868-4F48-B1E9-81DB-5C47D29EA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793A8-8AF5-6051-0A59-CCDFBFD61F63}"/>
              </a:ext>
            </a:extLst>
          </p:cNvPr>
          <p:cNvSpPr>
            <a:spLocks noGrp="1"/>
          </p:cNvSpPr>
          <p:nvPr>
            <p:ph type="title"/>
          </p:nvPr>
        </p:nvSpPr>
        <p:spPr/>
        <p:txBody>
          <a:bodyPr/>
          <a:lstStyle/>
          <a:p>
            <a:r>
              <a:rPr lang="en-US" dirty="0"/>
              <a:t>Diffusion Tensor Imaging</a:t>
            </a:r>
          </a:p>
        </p:txBody>
      </p:sp>
      <p:sp>
        <p:nvSpPr>
          <p:cNvPr id="4" name="TextBox 3">
            <a:extLst>
              <a:ext uri="{FF2B5EF4-FFF2-40B4-BE49-F238E27FC236}">
                <a16:creationId xmlns:a16="http://schemas.microsoft.com/office/drawing/2014/main" id="{BA56ECEB-3977-E6D7-5317-80E9356D4E5F}"/>
              </a:ext>
            </a:extLst>
          </p:cNvPr>
          <p:cNvSpPr txBox="1"/>
          <p:nvPr/>
        </p:nvSpPr>
        <p:spPr>
          <a:xfrm rot="16200000">
            <a:off x="-1716031" y="3277590"/>
            <a:ext cx="4028410" cy="369332"/>
          </a:xfrm>
          <a:prstGeom prst="rect">
            <a:avLst/>
          </a:prstGeom>
          <a:noFill/>
        </p:spPr>
        <p:txBody>
          <a:bodyPr wrap="none" rtlCol="0">
            <a:spAutoFit/>
          </a:bodyPr>
          <a:lstStyle/>
          <a:p>
            <a:r>
              <a:rPr lang="en-US" dirty="0"/>
              <a:t>The Active Brain Special Interest Group</a:t>
            </a:r>
          </a:p>
        </p:txBody>
      </p:sp>
      <p:cxnSp>
        <p:nvCxnSpPr>
          <p:cNvPr id="7" name="Straight Connector 6">
            <a:extLst>
              <a:ext uri="{FF2B5EF4-FFF2-40B4-BE49-F238E27FC236}">
                <a16:creationId xmlns:a16="http://schemas.microsoft.com/office/drawing/2014/main" id="{BC8D2FB6-1978-6D97-AA02-33F9C322A1FB}"/>
              </a:ext>
            </a:extLst>
          </p:cNvPr>
          <p:cNvCxnSpPr/>
          <p:nvPr/>
        </p:nvCxnSpPr>
        <p:spPr>
          <a:xfrm>
            <a:off x="298174" y="113506"/>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B0C8C56-47F4-3C0E-9851-02C44CCC9C11}"/>
              </a:ext>
            </a:extLst>
          </p:cNvPr>
          <p:cNvCxnSpPr/>
          <p:nvPr/>
        </p:nvCxnSpPr>
        <p:spPr>
          <a:xfrm>
            <a:off x="298174" y="5476461"/>
            <a:ext cx="0" cy="1381539"/>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5DCC645B-60AE-1AB1-7888-79A22F54C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718" y="1586706"/>
            <a:ext cx="5336772" cy="45214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82A7864-A7DF-27AE-34DC-4535246CE882}"/>
              </a:ext>
            </a:extLst>
          </p:cNvPr>
          <p:cNvSpPr txBox="1"/>
          <p:nvPr/>
        </p:nvSpPr>
        <p:spPr>
          <a:xfrm>
            <a:off x="7808261" y="6425189"/>
            <a:ext cx="4383739" cy="432811"/>
          </a:xfrm>
          <a:prstGeom prst="rect">
            <a:avLst/>
          </a:prstGeom>
        </p:spPr>
        <p:txBody>
          <a:bodyPr wrap="square" lIns="0" tIns="0" rIns="0" bIns="0" rtlCol="0" anchor="t">
            <a:spAutoFit/>
          </a:bodyPr>
          <a:lstStyle/>
          <a:p>
            <a:pPr algn="ctr">
              <a:lnSpc>
                <a:spcPts val="3779"/>
              </a:lnSpc>
            </a:pPr>
            <a:r>
              <a:rPr lang="en-US" sz="2000" dirty="0">
                <a:solidFill>
                  <a:srgbClr val="000000"/>
                </a:solidFill>
                <a:latin typeface="Alatsi"/>
                <a:ea typeface="Alatsi"/>
                <a:cs typeface="Alatsi"/>
                <a:sym typeface="Alatsi"/>
              </a:rPr>
              <a:t>Chaddock-Hayman et al (2014, 2018)</a:t>
            </a:r>
            <a:endParaRPr lang="en-US" sz="2000" i="1" dirty="0">
              <a:solidFill>
                <a:srgbClr val="000000"/>
              </a:solidFill>
              <a:latin typeface="Alatsi"/>
              <a:ea typeface="Alatsi"/>
              <a:cs typeface="Alatsi"/>
              <a:sym typeface="Alatsi"/>
            </a:endParaRPr>
          </a:p>
        </p:txBody>
      </p:sp>
      <p:pic>
        <p:nvPicPr>
          <p:cNvPr id="5" name="Picture 4" descr="A graph of a diagram&#10;&#10;AI-generated content may be incorrect.">
            <a:extLst>
              <a:ext uri="{FF2B5EF4-FFF2-40B4-BE49-F238E27FC236}">
                <a16:creationId xmlns:a16="http://schemas.microsoft.com/office/drawing/2014/main" id="{E60CB8D6-8F78-1FBE-A7C1-BEE478A69CF3}"/>
              </a:ext>
            </a:extLst>
          </p:cNvPr>
          <p:cNvPicPr>
            <a:picLocks noChangeAspect="1"/>
          </p:cNvPicPr>
          <p:nvPr/>
        </p:nvPicPr>
        <p:blipFill>
          <a:blip r:embed="rId4"/>
          <a:stretch>
            <a:fillRect/>
          </a:stretch>
        </p:blipFill>
        <p:spPr>
          <a:xfrm>
            <a:off x="7512273" y="1835670"/>
            <a:ext cx="4089400" cy="4127500"/>
          </a:xfrm>
          <a:prstGeom prst="rect">
            <a:avLst/>
          </a:prstGeom>
        </p:spPr>
      </p:pic>
    </p:spTree>
    <p:extLst>
      <p:ext uri="{BB962C8B-B14F-4D97-AF65-F5344CB8AC3E}">
        <p14:creationId xmlns:p14="http://schemas.microsoft.com/office/powerpoint/2010/main" val="236938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1568</TotalTime>
  <Words>2073</Words>
  <Application>Microsoft Macintosh PowerPoint</Application>
  <PresentationFormat>Widescreen</PresentationFormat>
  <Paragraphs>204</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Alatsi</vt:lpstr>
      <vt:lpstr>Aptos</vt:lpstr>
      <vt:lpstr>Arial</vt:lpstr>
      <vt:lpstr>Calibri</vt:lpstr>
      <vt:lpstr>Calibri Light</vt:lpstr>
      <vt:lpstr>Google Sans</vt:lpstr>
      <vt:lpstr>Slack-Lato</vt:lpstr>
      <vt:lpstr>Office 2013 - 2022 Theme</vt:lpstr>
      <vt:lpstr>Diffusing Uncertainty of Diffusion-Weighted Imaging</vt:lpstr>
      <vt:lpstr>Overview of Brain</vt:lpstr>
      <vt:lpstr>Overview of White Matter</vt:lpstr>
      <vt:lpstr>Overview of White Matter</vt:lpstr>
      <vt:lpstr>Overview of White Matter</vt:lpstr>
      <vt:lpstr>Overview of Diffusion-Weighted Imaging</vt:lpstr>
      <vt:lpstr>Advanced DWI Techniques</vt:lpstr>
      <vt:lpstr>Diffusion Tensor Imaging</vt:lpstr>
      <vt:lpstr>Diffusion Tensor Imaging</vt:lpstr>
      <vt:lpstr>Fixel Based Analysis</vt:lpstr>
      <vt:lpstr>Fixel Based Analysis</vt:lpstr>
      <vt:lpstr>Sources of Uncertainty in DWI</vt:lpstr>
      <vt:lpstr>Reducing Uncertainty</vt:lpstr>
      <vt:lpstr>Applications in Sports Science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Emma Tinney</dc:creator>
  <cp:lastModifiedBy>Emma Tinney</cp:lastModifiedBy>
  <cp:revision>22</cp:revision>
  <dcterms:created xsi:type="dcterms:W3CDTF">2025-05-05T15:00:16Z</dcterms:created>
  <dcterms:modified xsi:type="dcterms:W3CDTF">2025-06-27T09:36:06Z</dcterms:modified>
</cp:coreProperties>
</file>